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86" r:id="rId3"/>
    <p:sldId id="1050" r:id="rId4"/>
    <p:sldId id="307" r:id="rId5"/>
    <p:sldId id="1128" r:id="rId6"/>
    <p:sldId id="1071" r:id="rId7"/>
    <p:sldId id="1072" r:id="rId8"/>
    <p:sldId id="1076" r:id="rId9"/>
    <p:sldId id="1051" r:id="rId10"/>
    <p:sldId id="1053" r:id="rId11"/>
    <p:sldId id="1052" r:id="rId12"/>
    <p:sldId id="1056" r:id="rId13"/>
    <p:sldId id="1073" r:id="rId14"/>
    <p:sldId id="344" r:id="rId15"/>
    <p:sldId id="1077" r:id="rId16"/>
    <p:sldId id="1075" r:id="rId17"/>
    <p:sldId id="1054" r:id="rId18"/>
    <p:sldId id="1074" r:id="rId19"/>
    <p:sldId id="1055" r:id="rId20"/>
    <p:sldId id="345" r:id="rId21"/>
    <p:sldId id="1078" r:id="rId22"/>
    <p:sldId id="1037" r:id="rId23"/>
    <p:sldId id="1035" r:id="rId24"/>
    <p:sldId id="1079" r:id="rId25"/>
    <p:sldId id="1080" r:id="rId26"/>
    <p:sldId id="1060" r:id="rId27"/>
    <p:sldId id="1081" r:id="rId28"/>
    <p:sldId id="1082" r:id="rId29"/>
    <p:sldId id="1083" r:id="rId30"/>
    <p:sldId id="1087" r:id="rId31"/>
    <p:sldId id="1088" r:id="rId32"/>
    <p:sldId id="1089" r:id="rId33"/>
    <p:sldId id="1023" r:id="rId34"/>
    <p:sldId id="1040" r:id="rId35"/>
    <p:sldId id="1091" r:id="rId36"/>
    <p:sldId id="1090" r:id="rId37"/>
    <p:sldId id="1069" r:id="rId38"/>
    <p:sldId id="1092" r:id="rId39"/>
    <p:sldId id="1124" r:id="rId40"/>
    <p:sldId id="1093" r:id="rId41"/>
    <p:sldId id="1095" r:id="rId42"/>
    <p:sldId id="1123" r:id="rId43"/>
    <p:sldId id="1042" r:id="rId44"/>
    <p:sldId id="1067" r:id="rId45"/>
    <p:sldId id="1096" r:id="rId46"/>
    <p:sldId id="1125" r:id="rId47"/>
    <p:sldId id="1097" r:id="rId48"/>
    <p:sldId id="1098" r:id="rId49"/>
    <p:sldId id="1126" r:id="rId50"/>
    <p:sldId id="1108" r:id="rId51"/>
    <p:sldId id="1101" r:id="rId52"/>
    <p:sldId id="1102" r:id="rId53"/>
    <p:sldId id="1109" r:id="rId54"/>
    <p:sldId id="1105" r:id="rId55"/>
    <p:sldId id="1106" r:id="rId56"/>
    <p:sldId id="1107" r:id="rId57"/>
    <p:sldId id="1110" r:id="rId58"/>
    <p:sldId id="1127" r:id="rId59"/>
    <p:sldId id="1119" r:id="rId60"/>
    <p:sldId id="1113" r:id="rId61"/>
    <p:sldId id="1121" r:id="rId62"/>
    <p:sldId id="1114" r:id="rId63"/>
    <p:sldId id="1120" r:id="rId64"/>
    <p:sldId id="1116" r:id="rId65"/>
    <p:sldId id="1117" r:id="rId66"/>
    <p:sldId id="1118" r:id="rId67"/>
    <p:sldId id="1070" r:id="rId68"/>
    <p:sldId id="285" r:id="rId69"/>
  </p:sldIdLst>
  <p:sldSz cx="24384000" cy="13716000"/>
  <p:notesSz cx="6858000" cy="9144000"/>
  <p:embeddedFontLst>
    <p:embeddedFont>
      <p:font typeface="Amazon Ember" panose="020B0603020204020204" pitchFamily="34" charset="0"/>
      <p:regular r:id="rId72"/>
      <p:bold r:id="rId73"/>
      <p:italic r:id="rId74"/>
      <p:boldItalic r:id="rId75"/>
    </p:embeddedFont>
    <p:embeddedFont>
      <p:font typeface="Amazon Ember Light" panose="020B0403020204020204" pitchFamily="34" charset="0"/>
      <p:regular r:id="rId76"/>
      <p:italic r:id="rId77"/>
    </p:embeddedFont>
    <p:embeddedFont>
      <p:font typeface="Amazon Ember Mono" panose="020B0603020204020204" pitchFamily="34" charset="0"/>
      <p:regular r:id="rId78"/>
      <p:bold r:id="rId79"/>
      <p:italic r:id="rId80"/>
      <p:boldItalic r:id="rId81"/>
    </p:embeddedFont>
    <p:embeddedFont>
      <p:font typeface="Helvetica" pitchFamily="2" charset="0"/>
      <p:regular r:id="rId82"/>
      <p:bold r:id="rId83"/>
      <p:italic r:id="rId84"/>
      <p:boldItalic r:id="rId8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1pPr>
    <a:lvl2pPr marL="0" marR="0" indent="548606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2pPr>
    <a:lvl3pPr marL="0" marR="0" indent="1097212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3pPr>
    <a:lvl4pPr marL="0" marR="0" indent="1645817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4pPr>
    <a:lvl5pPr marL="0" marR="0" indent="2194424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5pPr>
    <a:lvl6pPr marL="0" marR="0" indent="274303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6pPr>
    <a:lvl7pPr marL="0" marR="0" indent="3291635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7pPr>
    <a:lvl8pPr marL="0" marR="0" indent="384024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8pPr>
    <a:lvl9pPr marL="0" marR="0" indent="4388848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11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738"/>
    <a:srgbClr val="9364E7"/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DCA"/>
          </a:solidFill>
        </a:fill>
      </a:tcStyle>
    </a:wholeTbl>
    <a:band2H>
      <a:tcTxStyle/>
      <a:tcStyle>
        <a:tcBdr/>
        <a:fill>
          <a:solidFill>
            <a:srgbClr val="FFEF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BD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9CA"/>
          </a:solidFill>
        </a:fill>
      </a:tcStyle>
    </a:wholeTbl>
    <a:band2H>
      <a:tcTxStyle/>
      <a:tcStyle>
        <a:tcBdr/>
        <a:fill>
          <a:solidFill>
            <a:srgbClr val="E7ED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mazon Ember"/>
          <a:ea typeface="Amazon Ember"/>
          <a:cs typeface="Amazon Emb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2"/>
    <p:restoredTop sz="92123"/>
  </p:normalViewPr>
  <p:slideViewPr>
    <p:cSldViewPr snapToGrid="0">
      <p:cViewPr varScale="1">
        <p:scale>
          <a:sx n="46" d="100"/>
          <a:sy n="46" d="100"/>
        </p:scale>
        <p:origin x="744" y="176"/>
      </p:cViewPr>
      <p:guideLst>
        <p:guide orient="horz" pos="4320"/>
        <p:guide pos="7680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1284" y="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32FE85-E4D0-4916-90DE-FD96DF35D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AA878-55F1-46DE-8E6D-98737F33FA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CE01B-19BA-4D9E-9ADA-2ACADACD63DC}" type="datetimeFigureOut">
              <a:rPr lang="en-CA" smtClean="0"/>
              <a:t>2020-01-27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D5B7-0999-4D93-BA8D-A86E7D016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E2EB-3BA4-423C-A397-08F1AF8E80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E3EC7-8F95-433C-AEB9-69020EC1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11985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549000" y="732248"/>
            <a:ext cx="5760000" cy="32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endParaRPr dirty="0"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EABB6-F442-4483-BF28-7E4D067EF3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2066B-BBB5-4AFE-8BDF-A31AA2FA73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0C58-B245-48D0-BA0F-9E127A715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8B91-634F-45AD-B8D4-2686003D92E9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defTabSz="1828686" latinLnBrk="0">
      <a:lnSpc>
        <a:spcPct val="90000"/>
      </a:lnSpc>
      <a:spcBef>
        <a:spcPts val="600"/>
      </a:spcBef>
      <a:defRPr>
        <a:latin typeface="Amazon Ember" panose="020B0603020204020204" pitchFamily="34" charset="0"/>
        <a:ea typeface="Amazon Ember" panose="020B0603020204020204" pitchFamily="34" charset="0"/>
        <a:cs typeface="Amazon Ember" panose="020B0603020204020204" pitchFamily="34" charset="0"/>
        <a:sym typeface="Arial"/>
      </a:defRPr>
    </a:lvl1pPr>
    <a:lvl2pPr indent="228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2pPr>
    <a:lvl3pPr indent="457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3pPr>
    <a:lvl4pPr indent="685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4pPr>
    <a:lvl5pPr indent="9144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5pPr>
    <a:lvl6pPr indent="11430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6pPr>
    <a:lvl7pPr indent="1371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7pPr>
    <a:lvl8pPr indent="1600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8pPr>
    <a:lvl9pPr indent="1828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4B3694A-09E5-4888-B560-62270F7E3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E532B23-9DB7-4BC3-876D-288BA406C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45FB1665-E54F-40A9-9DE7-08CB615B72A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33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5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6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73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where to find </a:t>
            </a:r>
            <a:r>
              <a:rPr lang="en-US" dirty="0" err="1"/>
              <a:t>tgw</a:t>
            </a:r>
            <a:r>
              <a:rPr lang="en-US" dirty="0"/>
              <a:t> peering invite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678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2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10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68</a:t>
            </a:fld>
            <a:endParaRPr lang="en-CA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D019D032-C756-4479-BB73-098FB0960DD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620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9DF873-180A-4AC2-8377-17A957890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82C768C-7C6D-4ECD-A011-82CD2527B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3269507A-C311-4863-B5EE-E3316C9360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1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7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3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Provide names to resources you create</a:t>
            </a:r>
          </a:p>
          <a:p>
            <a:pPr marL="0" marR="0" lvl="0" indent="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Just because you can’t ping some things, it may not be an error</a:t>
            </a:r>
          </a:p>
          <a:p>
            <a:pPr marL="285750" marR="0" lvl="0" indent="-28575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If you want to, use the matrix provided in the workshop</a:t>
            </a:r>
          </a:p>
          <a:p>
            <a:pPr marL="0" marR="0" lvl="0" indent="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/>
          </a:p>
          <a:p>
            <a:pPr marL="0" marR="0" lvl="0" indent="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3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1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686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- Mention where to find resource access manager invite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218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oto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at a table&#10;&#10;Description automatically generated">
            <a:extLst>
              <a:ext uri="{FF2B5EF4-FFF2-40B4-BE49-F238E27FC236}">
                <a16:creationId xmlns:a16="http://schemas.microsoft.com/office/drawing/2014/main" id="{3DA2D691-A495-4E5A-B86A-92A62F6C2C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6243299" y="1"/>
            <a:ext cx="8140701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12700230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290E9E4-FC04-4693-B28C-23304D896F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12700230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4036A84-2050-41B9-B9AF-EF3BBA1DA7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12700229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30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2192001" y="1"/>
            <a:ext cx="1219200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8648931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0F7898C-5CD8-471A-896A-56BFABF805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8648931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3F7C670-763E-4EFD-978F-33E1C615446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8648931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402321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6B5CCD-2F63-4CCF-B202-D5C6150EA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-1" y="3556992"/>
            <a:ext cx="24384001" cy="10159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152400" tIns="152400" rIns="152400" bIns="152400" anchor="ctr"/>
          <a:lstStyle>
            <a:lvl1pPr>
              <a:defRPr lang="en-CA"/>
            </a:lvl1pPr>
          </a:lstStyle>
          <a:p>
            <a:pPr lvl="0" algn="ctr"/>
            <a:endParaRPr lang="en-C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B399BF9-BDED-40B1-A1A6-1C1BCC6B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763269" y="448407"/>
            <a:ext cx="20857461" cy="2651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394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658068D-936E-2242-803D-C06C2247FA06}"/>
              </a:ext>
            </a:extLst>
          </p:cNvPr>
          <p:cNvSpPr/>
          <p:nvPr userDrawn="1"/>
        </p:nvSpPr>
        <p:spPr bwMode="white">
          <a:xfrm>
            <a:off x="10707530" y="-2"/>
            <a:ext cx="13676470" cy="13716001"/>
          </a:xfrm>
          <a:custGeom>
            <a:avLst/>
            <a:gdLst>
              <a:gd name="connsiteX0" fmla="*/ 5934549 w 13676470"/>
              <a:gd name="connsiteY0" fmla="*/ 0 h 13716001"/>
              <a:gd name="connsiteX1" fmla="*/ 13676470 w 13676470"/>
              <a:gd name="connsiteY1" fmla="*/ 0 h 13716001"/>
              <a:gd name="connsiteX2" fmla="*/ 13676470 w 13676470"/>
              <a:gd name="connsiteY2" fmla="*/ 13716001 h 13716001"/>
              <a:gd name="connsiteX3" fmla="*/ 0 w 13676470"/>
              <a:gd name="connsiteY3" fmla="*/ 13716001 h 13716001"/>
              <a:gd name="connsiteX4" fmla="*/ 5535768 w 13676470"/>
              <a:gd name="connsiteY4" fmla="*/ 10504289 h 13716001"/>
              <a:gd name="connsiteX5" fmla="*/ 5535768 w 13676470"/>
              <a:gd name="connsiteY5" fmla="*/ 1 h 13716001"/>
              <a:gd name="connsiteX6" fmla="*/ 5934549 w 13676470"/>
              <a:gd name="connsiteY6" fmla="*/ 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6470" h="13716001">
                <a:moveTo>
                  <a:pt x="5934549" y="0"/>
                </a:moveTo>
                <a:lnTo>
                  <a:pt x="13676470" y="0"/>
                </a:lnTo>
                <a:lnTo>
                  <a:pt x="13676470" y="13716001"/>
                </a:lnTo>
                <a:lnTo>
                  <a:pt x="0" y="13716001"/>
                </a:lnTo>
                <a:lnTo>
                  <a:pt x="5535768" y="10504289"/>
                </a:lnTo>
                <a:lnTo>
                  <a:pt x="5535768" y="1"/>
                </a:lnTo>
                <a:lnTo>
                  <a:pt x="5934549" y="1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1828796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96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50EAAF-28DD-442A-9D52-76FE9E4EA0A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black">
          <a:xfrm>
            <a:off x="17132300" y="6662738"/>
            <a:ext cx="5473700" cy="38338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 marL="361950" indent="-361950">
              <a:buFont typeface="Amazon Ember" panose="020B0603020204020204" pitchFamily="34" charset="0"/>
              <a:buChar char="–"/>
              <a:defRPr lang="en-US" dirty="0" smtClean="0">
                <a:solidFill>
                  <a:schemeClr val="tx1"/>
                </a:solidFill>
                <a:latin typeface="Amazon Ember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CA" dirty="0"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Attribution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C53DB-8942-42EE-9FCC-C5D4CAC4D1D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1778001" y="3267032"/>
            <a:ext cx="12687298" cy="6790351"/>
          </a:xfr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 marL="449263" indent="-449263">
              <a:defRPr kumimoji="0" lang="en-CA" normalizeH="0">
                <a:ln>
                  <a:noFill/>
                </a:ln>
                <a:solidFill>
                  <a:schemeClr val="bg1"/>
                </a:solidFill>
                <a:effectLst/>
                <a:sym typeface="Amazon Ember"/>
              </a:defRPr>
            </a:lvl1pPr>
          </a:lstStyle>
          <a:p>
            <a:pPr hangingPunct="1"/>
            <a:r>
              <a:rPr lang="en-CA" dirty="0"/>
              <a:t>“Lorem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consectetuer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.” 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98FD6326-21AF-AC4D-B953-DA8A2FCE0F77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5CCE56C-1D33-C640-A52D-CD30AADEC9EC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34679E6E-B551-3341-AEDE-3E093F7BCFE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FB5A661E-B7F1-D64F-BCD9-A8C93C76D903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DE2CCCE-F555-49B3-9F1A-4043C96BC0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12649200" y="12752092"/>
            <a:ext cx="9183406" cy="184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15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28F94C-2CF8-4C20-A34A-969626E7C57C}"/>
              </a:ext>
            </a:extLst>
          </p:cNvPr>
          <p:cNvSpPr/>
          <p:nvPr userDrawn="1"/>
        </p:nvSpPr>
        <p:spPr bwMode="white">
          <a:xfrm>
            <a:off x="0" y="10441661"/>
            <a:ext cx="24384000" cy="3274339"/>
          </a:xfrm>
          <a:custGeom>
            <a:avLst/>
            <a:gdLst>
              <a:gd name="connsiteX0" fmla="*/ 24384000 w 24384000"/>
              <a:gd name="connsiteY0" fmla="*/ 0 h 3274339"/>
              <a:gd name="connsiteX1" fmla="*/ 24384000 w 24384000"/>
              <a:gd name="connsiteY1" fmla="*/ 1496339 h 3274339"/>
              <a:gd name="connsiteX2" fmla="*/ 24384000 w 24384000"/>
              <a:gd name="connsiteY2" fmla="*/ 2722803 h 3274339"/>
              <a:gd name="connsiteX3" fmla="*/ 24384000 w 24384000"/>
              <a:gd name="connsiteY3" fmla="*/ 3274339 h 3274339"/>
              <a:gd name="connsiteX4" fmla="*/ 0 w 24384000"/>
              <a:gd name="connsiteY4" fmla="*/ 3274339 h 3274339"/>
              <a:gd name="connsiteX5" fmla="*/ 0 w 24384000"/>
              <a:gd name="connsiteY5" fmla="*/ 1496339 h 3274339"/>
              <a:gd name="connsiteX6" fmla="*/ 21804882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24384000" y="0"/>
                </a:moveTo>
                <a:lnTo>
                  <a:pt x="24384000" y="1496339"/>
                </a:lnTo>
                <a:lnTo>
                  <a:pt x="24384000" y="2722803"/>
                </a:lnTo>
                <a:lnTo>
                  <a:pt x="24384000" y="3274339"/>
                </a:lnTo>
                <a:lnTo>
                  <a:pt x="0" y="3274339"/>
                </a:lnTo>
                <a:lnTo>
                  <a:pt x="0" y="1496339"/>
                </a:lnTo>
                <a:lnTo>
                  <a:pt x="21804882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4280319"/>
            <a:ext cx="20828000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z="900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Section Title</a:t>
            </a:r>
            <a:endParaRPr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DC84F796-3E17-2D4E-807B-6B27302F38D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07518CCD-A309-B044-95CF-FB6C83AACCFA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FEE7935-AF8E-B747-BA0A-DC62EE7E791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DD1A3565-E5AE-7E49-BFAA-94F1B3E97D0E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" name="AWS_Kickoff_2020_RGB.png">
            <a:extLst>
              <a:ext uri="{FF2B5EF4-FFF2-40B4-BE49-F238E27FC236}">
                <a16:creationId xmlns:a16="http://schemas.microsoft.com/office/drawing/2014/main" id="{7E5FA0CB-1B44-5C47-B588-A1D42B44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FDE41-9736-460F-8EAD-6988299E7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17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9EA055-8DD4-4E4A-AE80-79112772D4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B17A9CB-9F46-4801-B754-89DF178F755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 bwMode="white">
          <a:xfrm>
            <a:off x="1777999" y="4466329"/>
            <a:ext cx="20828001" cy="7471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600"/>
              </a:spcBef>
              <a:defRPr sz="3600" spc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1pPr>
            <a:lvl2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2pPr>
            <a:lvl3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3pPr>
            <a:lvl4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4pPr>
            <a:lvl5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2533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AF06-7FFE-4018-AD08-045E953EF2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D5CF33EF-9B5F-4725-A171-1B3BAEC053D0}"/>
              </a:ext>
            </a:extLst>
          </p:cNvPr>
          <p:cNvSpPr txBox="1">
            <a:spLocks noGrp="1"/>
          </p:cNvSpPr>
          <p:nvPr>
            <p:ph type="body" sz="half" idx="14" hasCustomPrompt="1"/>
          </p:nvPr>
        </p:nvSpPr>
        <p:spPr bwMode="white">
          <a:xfrm>
            <a:off x="1777999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3pPr>
            <a:lvl4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4pPr>
            <a:lvl5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81894BC2-4FDA-453F-B769-F8A63119A3FB}"/>
              </a:ext>
            </a:extLst>
          </p:cNvPr>
          <p:cNvSpPr txBox="1">
            <a:spLocks noGrp="1"/>
          </p:cNvSpPr>
          <p:nvPr>
            <p:ph type="body" sz="half" idx="15" hasCustomPrompt="1"/>
          </p:nvPr>
        </p:nvSpPr>
        <p:spPr bwMode="white">
          <a:xfrm>
            <a:off x="13081000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lang="en-CA"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>
                <a:latin typeface="Amazon Ember Mono" panose="020B0509020204020204" pitchFamily="49" charset="0"/>
              </a:defRPr>
            </a:lvl2pPr>
            <a:lvl3pPr>
              <a:defRPr sz="3200">
                <a:latin typeface="Amazon Ember Mono" panose="020B0509020204020204" pitchFamily="49" charset="0"/>
              </a:defRPr>
            </a:lvl3pPr>
            <a:lvl4pPr>
              <a:defRPr sz="3200">
                <a:latin typeface="Amazon Ember Mono" panose="020B0509020204020204" pitchFamily="49" charset="0"/>
              </a:defRPr>
            </a:lvl4pPr>
            <a:lvl5pPr>
              <a:defRPr sz="3200">
                <a:latin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37838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BA7406-49B5-43F2-8F61-FED773C4842D}"/>
              </a:ext>
            </a:extLst>
          </p:cNvPr>
          <p:cNvSpPr/>
          <p:nvPr/>
        </p:nvSpPr>
        <p:spPr bwMode="white">
          <a:xfrm>
            <a:off x="10707528" y="-1"/>
            <a:ext cx="13676472" cy="13716001"/>
          </a:xfrm>
          <a:custGeom>
            <a:avLst/>
            <a:gdLst>
              <a:gd name="connsiteX0" fmla="*/ 5535770 w 13676472"/>
              <a:gd name="connsiteY0" fmla="*/ 0 h 13716001"/>
              <a:gd name="connsiteX1" fmla="*/ 13676472 w 13676472"/>
              <a:gd name="connsiteY1" fmla="*/ 0 h 13716001"/>
              <a:gd name="connsiteX2" fmla="*/ 13676472 w 13676472"/>
              <a:gd name="connsiteY2" fmla="*/ 13716001 h 13716001"/>
              <a:gd name="connsiteX3" fmla="*/ 5548472 w 13676472"/>
              <a:gd name="connsiteY3" fmla="*/ 13716001 h 13716001"/>
              <a:gd name="connsiteX4" fmla="*/ 5535770 w 13676472"/>
              <a:gd name="connsiteY4" fmla="*/ 13716001 h 13716001"/>
              <a:gd name="connsiteX5" fmla="*/ 0 w 13676472"/>
              <a:gd name="connsiteY5" fmla="*/ 13716001 h 13716001"/>
              <a:gd name="connsiteX6" fmla="*/ 5535770 w 13676472"/>
              <a:gd name="connsiteY6" fmla="*/ 10504288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6472" h="13716001">
                <a:moveTo>
                  <a:pt x="5535770" y="0"/>
                </a:moveTo>
                <a:lnTo>
                  <a:pt x="13676472" y="0"/>
                </a:lnTo>
                <a:lnTo>
                  <a:pt x="13676472" y="13716001"/>
                </a:lnTo>
                <a:lnTo>
                  <a:pt x="5548472" y="13716001"/>
                </a:lnTo>
                <a:lnTo>
                  <a:pt x="5535770" y="13716001"/>
                </a:lnTo>
                <a:lnTo>
                  <a:pt x="0" y="13716001"/>
                </a:lnTo>
                <a:lnTo>
                  <a:pt x="5535770" y="10504288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43840" tIns="243840" rIns="243840" bIns="243840" numCol="1" anchor="t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8" name="Body Level One…"/>
          <p:cNvSpPr txBox="1">
            <a:spLocks noGrp="1"/>
          </p:cNvSpPr>
          <p:nvPr userDrawn="1">
            <p:ph type="body" sz="quarter" idx="1" hasCustomPrompt="1"/>
          </p:nvPr>
        </p:nvSpPr>
        <p:spPr bwMode="white">
          <a:xfrm>
            <a:off x="1761350" y="7334697"/>
            <a:ext cx="12729288" cy="394865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200"/>
              </a:spcBef>
              <a:defRPr sz="4000" spc="200" baseline="0"/>
            </a:lvl1pPr>
            <a:lvl2pPr>
              <a:lnSpc>
                <a:spcPct val="100000"/>
              </a:lnSpc>
              <a:spcBef>
                <a:spcPts val="0"/>
              </a:spcBef>
              <a:defRPr sz="4000" spc="200" baseline="0"/>
            </a:lvl2pPr>
            <a:lvl3pPr>
              <a:lnSpc>
                <a:spcPct val="100000"/>
              </a:lnSpc>
              <a:spcBef>
                <a:spcPts val="0"/>
              </a:spcBef>
              <a:defRPr sz="4000" spc="200" baseline="0"/>
            </a:lvl3pPr>
            <a:lvl4pPr>
              <a:lnSpc>
                <a:spcPct val="100000"/>
              </a:lnSpc>
              <a:spcBef>
                <a:spcPts val="0"/>
              </a:spcBef>
              <a:defRPr sz="4000" spc="200" baseline="0"/>
            </a:lvl4pPr>
            <a:lvl5pPr>
              <a:lnSpc>
                <a:spcPct val="100000"/>
              </a:lnSpc>
              <a:spcBef>
                <a:spcPts val="0"/>
              </a:spcBef>
              <a:defRPr sz="4000" spc="200" baseline="0"/>
            </a:lvl5pPr>
          </a:lstStyle>
          <a:p>
            <a:r>
              <a:rPr lang="en-GB" dirty="0"/>
              <a:t>Speaker Name</a:t>
            </a:r>
          </a:p>
          <a:p>
            <a:r>
              <a:rPr lang="en-GB" dirty="0"/>
              <a:t>Job Title</a:t>
            </a:r>
          </a:p>
          <a:p>
            <a:r>
              <a:rPr lang="en-GB" dirty="0"/>
              <a:t>Company / Org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8E501-C9D7-45D9-AEAF-CFEA2E83F19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61350" y="3791397"/>
            <a:ext cx="12729288" cy="2651126"/>
          </a:xfrm>
        </p:spPr>
        <p:txBody>
          <a:bodyPr lIns="0" tIns="0" rIns="0" bIns="0"/>
          <a:lstStyle>
            <a:lvl1pPr>
              <a:defRPr sz="18000" spc="9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you!</a:t>
            </a:r>
            <a:endParaRPr lang="en-CA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CD8C5F-E7B5-4C43-8459-8C8021761B77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220315E2-5A57-074A-818C-8BAFBE1D6AC6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0259405-6FDE-684B-917E-226D85DFB40D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108FEB8C-ED88-AD44-AA81-360916903ED5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1" name="AWS_Kickoff_2020_STACKED_RGB.png">
            <a:extLst>
              <a:ext uri="{FF2B5EF4-FFF2-40B4-BE49-F238E27FC236}">
                <a16:creationId xmlns:a16="http://schemas.microsoft.com/office/drawing/2014/main" id="{B6ABC6F6-78A2-C048-863D-11B00BA7C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3538" y="3018839"/>
            <a:ext cx="17118420" cy="6847368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6FC8FA8-4E28-45F0-B6E2-DE01527B9B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12649200" y="12752092"/>
            <a:ext cx="9183406" cy="184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04" y="306498"/>
            <a:ext cx="21880811" cy="14553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981225" indent="-76201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3048038" indent="-609608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31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ED8-39A1-0343-BA44-9D84D268E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807" y="12631709"/>
            <a:ext cx="8137565" cy="870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34670-1DAC-9A48-92F3-0220BAA9C1F0}"/>
              </a:ext>
            </a:extLst>
          </p:cNvPr>
          <p:cNvSpPr txBox="1"/>
          <p:nvPr userDrawn="1"/>
        </p:nvSpPr>
        <p:spPr>
          <a:xfrm>
            <a:off x="1144696" y="12817436"/>
            <a:ext cx="8074064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230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Goto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game, shirt, computer&#10;&#10;Description automatically generated">
            <a:extLst>
              <a:ext uri="{FF2B5EF4-FFF2-40B4-BE49-F238E27FC236}">
                <a16:creationId xmlns:a16="http://schemas.microsoft.com/office/drawing/2014/main" id="{F81DFB1B-2AE9-45A6-AD90-475544860F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FDAD6D-9123-4D40-9286-A658C07C52E2}"/>
              </a:ext>
            </a:extLst>
          </p:cNvPr>
          <p:cNvSpPr/>
          <p:nvPr/>
        </p:nvSpPr>
        <p:spPr bwMode="white">
          <a:xfrm>
            <a:off x="-1" y="-2"/>
            <a:ext cx="12821079" cy="13716002"/>
          </a:xfrm>
          <a:custGeom>
            <a:avLst/>
            <a:gdLst>
              <a:gd name="connsiteX0" fmla="*/ 0 w 12821079"/>
              <a:gd name="connsiteY0" fmla="*/ 0 h 13716002"/>
              <a:gd name="connsiteX1" fmla="*/ 8140703 w 12821079"/>
              <a:gd name="connsiteY1" fmla="*/ 0 h 13716002"/>
              <a:gd name="connsiteX2" fmla="*/ 8140703 w 12821079"/>
              <a:gd name="connsiteY2" fmla="*/ 1 h 13716002"/>
              <a:gd name="connsiteX3" fmla="*/ 12821079 w 12821079"/>
              <a:gd name="connsiteY3" fmla="*/ 1 h 13716002"/>
              <a:gd name="connsiteX4" fmla="*/ 8140703 w 12821079"/>
              <a:gd name="connsiteY4" fmla="*/ 2715436 h 13716002"/>
              <a:gd name="connsiteX5" fmla="*/ 8140703 w 12821079"/>
              <a:gd name="connsiteY5" fmla="*/ 13716002 h 13716002"/>
              <a:gd name="connsiteX6" fmla="*/ 0 w 12821079"/>
              <a:gd name="connsiteY6" fmla="*/ 1371600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21079" h="13716002">
                <a:moveTo>
                  <a:pt x="0" y="0"/>
                </a:moveTo>
                <a:lnTo>
                  <a:pt x="8140703" y="0"/>
                </a:lnTo>
                <a:lnTo>
                  <a:pt x="8140703" y="1"/>
                </a:lnTo>
                <a:lnTo>
                  <a:pt x="12821079" y="1"/>
                </a:lnTo>
                <a:lnTo>
                  <a:pt x="8140703" y="2715436"/>
                </a:lnTo>
                <a:lnTo>
                  <a:pt x="8140703" y="13716002"/>
                </a:lnTo>
                <a:lnTo>
                  <a:pt x="0" y="1371600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43840" tIns="243840" rIns="243840" bIns="243840" numCol="1" anchor="t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32" name="Body Level One…"/>
          <p:cNvSpPr txBox="1">
            <a:spLocks noGrp="1"/>
          </p:cNvSpPr>
          <p:nvPr userDrawn="1">
            <p:ph type="body" sz="quarter" idx="1" hasCustomPrompt="1"/>
          </p:nvPr>
        </p:nvSpPr>
        <p:spPr bwMode="white">
          <a:xfrm>
            <a:off x="9907146" y="8509497"/>
            <a:ext cx="12721948" cy="34432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GB" spc="200" dirty="0"/>
            </a:lvl1pPr>
          </a:lstStyle>
          <a:p>
            <a:pPr lvl="0"/>
            <a:r>
              <a:rPr lang="en-GB" dirty="0"/>
              <a:t>Speaker Name</a:t>
            </a:r>
          </a:p>
          <a:p>
            <a:pPr lvl="0"/>
            <a:r>
              <a:rPr lang="en-GB" dirty="0"/>
              <a:t>Job Title</a:t>
            </a:r>
          </a:p>
          <a:p>
            <a:pPr lvl="0"/>
            <a:r>
              <a:rPr lang="en-GB" dirty="0"/>
              <a:t>Company / Org Name</a:t>
            </a:r>
          </a:p>
        </p:txBody>
      </p:sp>
      <p:sp>
        <p:nvSpPr>
          <p:cNvPr id="33" name="Text Placeholder 3"/>
          <p:cNvSpPr>
            <a:spLocks noGrp="1"/>
          </p:cNvSpPr>
          <p:nvPr userDrawn="1">
            <p:ph type="body" sz="quarter" idx="13" hasCustomPrompt="1"/>
          </p:nvPr>
        </p:nvSpPr>
        <p:spPr bwMode="white">
          <a:xfrm>
            <a:off x="9907145" y="2727840"/>
            <a:ext cx="12721948" cy="934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31" name="Title Text"/>
          <p:cNvSpPr txBox="1">
            <a:spLocks noGrp="1"/>
          </p:cNvSpPr>
          <p:nvPr userDrawn="1">
            <p:ph type="title" hasCustomPrompt="1"/>
          </p:nvPr>
        </p:nvSpPr>
        <p:spPr>
          <a:xfrm>
            <a:off x="9907145" y="3661941"/>
            <a:ext cx="12721948" cy="30842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pic>
        <p:nvPicPr>
          <p:cNvPr id="9" name="AWS_Kickoff_2020_STACKED_RGB.png">
            <a:extLst>
              <a:ext uri="{FF2B5EF4-FFF2-40B4-BE49-F238E27FC236}">
                <a16:creationId xmlns:a16="http://schemas.microsoft.com/office/drawing/2014/main" id="{4570E2FB-ED55-7144-BBBA-AEB891CCE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47836" y="3444948"/>
            <a:ext cx="17118420" cy="6847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7DE7-2D56-46F4-AD95-32DD2F3DDF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0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7BDA4A-68CB-428D-B4B0-A2A34B8B0173}"/>
              </a:ext>
            </a:extLst>
          </p:cNvPr>
          <p:cNvSpPr/>
          <p:nvPr userDrawn="1"/>
        </p:nvSpPr>
        <p:spPr bwMode="white">
          <a:xfrm flipH="1">
            <a:off x="-1" y="10441661"/>
            <a:ext cx="24384000" cy="3274339"/>
          </a:xfrm>
          <a:custGeom>
            <a:avLst/>
            <a:gdLst>
              <a:gd name="connsiteX0" fmla="*/ 0 w 24384000"/>
              <a:gd name="connsiteY0" fmla="*/ 0 h 3274339"/>
              <a:gd name="connsiteX1" fmla="*/ 0 w 24384000"/>
              <a:gd name="connsiteY1" fmla="*/ 1496339 h 3274339"/>
              <a:gd name="connsiteX2" fmla="*/ 0 w 24384000"/>
              <a:gd name="connsiteY2" fmla="*/ 2722803 h 3274339"/>
              <a:gd name="connsiteX3" fmla="*/ 0 w 24384000"/>
              <a:gd name="connsiteY3" fmla="*/ 3274339 h 3274339"/>
              <a:gd name="connsiteX4" fmla="*/ 24384000 w 24384000"/>
              <a:gd name="connsiteY4" fmla="*/ 3274339 h 3274339"/>
              <a:gd name="connsiteX5" fmla="*/ 24384000 w 24384000"/>
              <a:gd name="connsiteY5" fmla="*/ 1496339 h 3274339"/>
              <a:gd name="connsiteX6" fmla="*/ 2579118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0" y="0"/>
                </a:moveTo>
                <a:lnTo>
                  <a:pt x="0" y="1496339"/>
                </a:lnTo>
                <a:lnTo>
                  <a:pt x="0" y="2722803"/>
                </a:lnTo>
                <a:lnTo>
                  <a:pt x="0" y="3274339"/>
                </a:lnTo>
                <a:lnTo>
                  <a:pt x="24384000" y="3274339"/>
                </a:lnTo>
                <a:lnTo>
                  <a:pt x="24384000" y="1496339"/>
                </a:lnTo>
                <a:lnTo>
                  <a:pt x="2579118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4" name="Session ID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763432" y="2239348"/>
            <a:ext cx="20857136" cy="9541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63432" y="3193456"/>
            <a:ext cx="20857136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F97F130-6584-1247-911F-3F03C0697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76371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28209FA-CFDA-4C45-AF14-3D465FE66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8922841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42E10BA-EFB1-0240-94EF-96EA8C7277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1608246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FF90FDA-0F17-6D47-9F52-164B6A3601E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C204D2A-C28A-9240-9D64-EEEEAEEB2403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708C3E-BCEF-C440-B818-0065BF1F9888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5C85149-0CB6-8246-9FA0-3A50F3D8A71F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9" name="AWS_Kickoff_2020_RGB.png">
            <a:extLst>
              <a:ext uri="{FF2B5EF4-FFF2-40B4-BE49-F238E27FC236}">
                <a16:creationId xmlns:a16="http://schemas.microsoft.com/office/drawing/2014/main" id="{28003E02-EF84-184B-8D8C-AFB901372E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E0404-657C-411A-AB6E-8361C483BAE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99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E05EBE87-CFD7-415A-9CD3-2F5B8B17421C}"/>
              </a:ext>
            </a:extLst>
          </p:cNvPr>
          <p:cNvSpPr/>
          <p:nvPr userDrawn="1"/>
        </p:nvSpPr>
        <p:spPr bwMode="white">
          <a:xfrm>
            <a:off x="-88902" y="-1"/>
            <a:ext cx="8229601" cy="137160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CB29-C91B-4B35-BE91-BE273A5AC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81635" y="1778000"/>
            <a:ext cx="6362388" cy="10160000"/>
          </a:xfrm>
          <a:ln w="12700">
            <a:miter lim="400000"/>
          </a:ln>
        </p:spPr>
        <p:txBody>
          <a:bodyPr lIns="243840" tIns="243840" rIns="243840" bIns="243840" anchor="ctr">
            <a:noAutofit/>
          </a:bodyPr>
          <a:lstStyle>
            <a:lvl1pPr>
              <a:lnSpc>
                <a:spcPct val="100000"/>
              </a:lnSpc>
              <a:defRPr kumimoji="0" lang="en-CA" spc="400" normalizeH="0" dirty="0">
                <a:ln>
                  <a:noFill/>
                </a:ln>
                <a:solidFill>
                  <a:schemeClr val="tx1"/>
                </a:solidFill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F8B1-CC5D-4419-8023-65B57AD144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9E0938-3602-4E8B-A7D6-AA3D89B806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9903970" y="1778000"/>
            <a:ext cx="12716759" cy="10160000"/>
          </a:xfrm>
          <a:ln w="12700">
            <a:miter lim="400000"/>
          </a:ln>
        </p:spPr>
        <p:txBody>
          <a:bodyPr lIns="0" tIns="0" rIns="0" bIns="0" anchor="ctr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5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CB3A7-FF22-4EFF-9EA1-8AD8DE5F3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763270" y="445759"/>
            <a:ext cx="20857460" cy="26511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2EEC-950E-4FEE-BF88-5309961EA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37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4DB0-0D84-244D-A647-5584532F3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85F3E0E-380C-4C81-BE24-4C3F304A6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5090160"/>
            <a:ext cx="20830845" cy="6862570"/>
          </a:xfrm>
          <a:ln w="12700">
            <a:miter lim="400000"/>
          </a:ln>
        </p:spPr>
        <p:txBody>
          <a:bodyPr lIns="0" tIns="0" rIns="0" bIns="0"/>
          <a:lstStyle>
            <a:lvl2pPr>
              <a:defRPr lang="en-CA" dirty="0"/>
            </a:lvl2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E85BE-19F9-47C8-A983-64B131CDDF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17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60A132-37D9-8541-882C-0CFE13699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197E4-3C28-4137-BF34-3D88A447F9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C172AC9D-DE10-4E9F-8131-F3986F7DCD2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 bwMode="white">
          <a:xfrm>
            <a:off x="1778000" y="5090160"/>
            <a:ext cx="9525000" cy="6847840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93AFA4F3-D242-4B50-934C-85B3D3A4E5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3081001" y="5091390"/>
            <a:ext cx="9525000" cy="686133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39993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971-2E05-4322-8E26-0047CBB9E8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FA3ACA2E-597D-4874-8419-7515AB4332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3963478"/>
            <a:ext cx="20830845" cy="7989252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3B985-4E9E-4D5A-86BE-79A5DC0FC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79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3E2E0-EDA0-4941-86CC-60F3C599B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9893030" y="12752092"/>
            <a:ext cx="11939576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 bwMode="white">
          <a:xfrm>
            <a:off x="1763270" y="445759"/>
            <a:ext cx="2085746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CA" dirty="0"/>
              <a:t>Header Text Here</a:t>
            </a:r>
            <a:endParaRPr dirty="0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3F126F-E708-4641-B473-1741408A0576}"/>
              </a:ext>
            </a:extLst>
          </p:cNvPr>
          <p:cNvGrpSpPr/>
          <p:nvPr userDrawn="1"/>
        </p:nvGrpSpPr>
        <p:grpSpPr bwMode="white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3F07FC-5EF1-D74B-BACA-A78A040999D6}"/>
                </a:ext>
              </a:extLst>
            </p:cNvPr>
            <p:cNvSpPr/>
            <p:nvPr/>
          </p:nvSpPr>
          <p:spPr bwMode="white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4E1E914D-4423-3746-82B3-9ED72B834355}"/>
                </a:ext>
              </a:extLst>
            </p:cNvPr>
            <p:cNvSpPr/>
            <p:nvPr/>
          </p:nvSpPr>
          <p:spPr bwMode="white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8DB08C8-4A59-9444-809D-793D6EC7092E}"/>
                </a:ext>
              </a:extLst>
            </p:cNvPr>
            <p:cNvSpPr/>
            <p:nvPr/>
          </p:nvSpPr>
          <p:spPr bwMode="white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Body Level One…">
            <a:extLst>
              <a:ext uri="{FF2B5EF4-FFF2-40B4-BE49-F238E27FC236}">
                <a16:creationId xmlns:a16="http://schemas.microsoft.com/office/drawing/2014/main" id="{A879312E-8F02-48AD-9ED6-BEE171E9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white">
          <a:xfrm>
            <a:off x="1763269" y="3200400"/>
            <a:ext cx="20857461" cy="875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69" r:id="rId3"/>
    <p:sldLayoutId id="2147483693" r:id="rId4"/>
    <p:sldLayoutId id="2147483673" r:id="rId5"/>
    <p:sldLayoutId id="2147483675" r:id="rId6"/>
    <p:sldLayoutId id="2147483677" r:id="rId7"/>
    <p:sldLayoutId id="2147483685" r:id="rId8"/>
    <p:sldLayoutId id="2147483678" r:id="rId9"/>
    <p:sldLayoutId id="2147483687" r:id="rId10"/>
    <p:sldLayoutId id="2147483688" r:id="rId11"/>
    <p:sldLayoutId id="2147483690" r:id="rId12"/>
    <p:sldLayoutId id="2147483691" r:id="rId13"/>
    <p:sldLayoutId id="2147483692" r:id="rId14"/>
    <p:sldLayoutId id="2147483694" r:id="rId15"/>
    <p:sldLayoutId id="2147483695" r:id="rId16"/>
    <p:sldLayoutId id="2147483668" r:id="rId17"/>
    <p:sldLayoutId id="2147483698" r:id="rId18"/>
    <p:sldLayoutId id="214748369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1828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400" baseline="0">
          <a:solidFill>
            <a:schemeClr val="bg1"/>
          </a:solidFill>
          <a:uFillTx/>
          <a:latin typeface="+mj-lt"/>
          <a:ea typeface="Amazon Ember Light"/>
          <a:cs typeface="Amazon Ember Light"/>
          <a:sym typeface="Amazon Ember Light"/>
        </a:defRPr>
      </a:lvl1pPr>
      <a:lvl2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2pPr>
      <a:lvl3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3pPr>
      <a:lvl4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4pPr>
      <a:lvl5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5pPr>
      <a:lvl6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6pPr>
      <a:lvl7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7pPr>
      <a:lvl8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8pPr>
      <a:lvl9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9pPr>
    </p:titleStyle>
    <p:bodyStyle>
      <a:lvl1pPr marL="0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40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1pPr>
      <a:lvl2pPr marL="458788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6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2pPr>
      <a:lvl3pPr marL="919162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3pPr>
      <a:lvl4pPr marL="1377950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4pPr>
      <a:lvl5pPr marL="1838325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5pPr>
      <a:lvl6pPr marL="3363394" marR="0" indent="-620201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6pPr>
      <a:lvl7pPr marL="3912034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7pPr>
      <a:lvl8pPr marL="4460673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8pPr>
      <a:lvl9pPr marL="5009314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9pPr>
    </p:bodyStyle>
    <p:otherStyle>
      <a:lvl1pPr marL="0" marR="0" indent="0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1pPr>
      <a:lvl2pPr marL="0" marR="0" indent="548606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2pPr>
      <a:lvl3pPr marL="0" marR="0" indent="1097212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3pPr>
      <a:lvl4pPr marL="0" marR="0" indent="1645817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4pPr>
      <a:lvl5pPr marL="0" marR="0" indent="2194424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5pPr>
      <a:lvl6pPr marL="0" marR="0" indent="2743031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6pPr>
      <a:lvl7pPr marL="0" marR="0" indent="3291635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7pPr>
      <a:lvl8pPr marL="0" marR="0" indent="3840241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8pPr>
      <a:lvl9pPr marL="0" marR="0" indent="4388848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5749-1A85-0842-917C-E6DAD4F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manager – connecting to instances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Easier than using </a:t>
            </a:r>
            <a:r>
              <a:rPr lang="en-US" sz="5333" dirty="0" err="1"/>
              <a:t>ssh</a:t>
            </a:r>
            <a:r>
              <a:rPr lang="en-US" sz="5333" dirty="0"/>
              <a:t> and building back doors to all VPCs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Depends on having endpoints in the VPC instead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To work, you must have </a:t>
            </a:r>
            <a:r>
              <a:rPr lang="en-US" sz="5333" dirty="0" err="1"/>
              <a:t>dns</a:t>
            </a:r>
            <a:r>
              <a:rPr lang="en-US" sz="5333" dirty="0"/>
              <a:t> hostnames and </a:t>
            </a:r>
            <a:r>
              <a:rPr lang="en-US" sz="5333" dirty="0" err="1"/>
              <a:t>dns</a:t>
            </a:r>
            <a:r>
              <a:rPr lang="en-US" sz="5333" dirty="0"/>
              <a:t> resolution enabled for the VPC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Useful tips are: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Worth changing shell prompt so you know which instance you are talking to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Can connect direct from a browser, or via a laptop if you have the plugin (see links page for details)</a:t>
            </a:r>
          </a:p>
        </p:txBody>
      </p:sp>
    </p:spTree>
    <p:extLst>
      <p:ext uri="{BB962C8B-B14F-4D97-AF65-F5344CB8AC3E}">
        <p14:creationId xmlns:p14="http://schemas.microsoft.com/office/powerpoint/2010/main" val="100298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C6FE-671C-2246-9EB9-0F915764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8"/>
            <a:ext cx="22841127" cy="1455309"/>
          </a:xfrm>
        </p:spPr>
        <p:txBody>
          <a:bodyPr/>
          <a:lstStyle/>
          <a:p>
            <a:r>
              <a:rPr lang="en-US" dirty="0"/>
              <a:t>Basic IP addressing – what CIDR ranges to 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3200400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10.0.0.0/8 ranges for the various private VPCs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10.0.1.0/24 for VPC1 subnet1 in the main account, in eu-west-1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10.1.1.0/24 for VPC2 subnet1 in the second account, in eu-west-1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10.2.1.0/24 for VPC3 subnet1 in the main account, in us-east-1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192.168.0.0/16 range for the NAT VPC subnets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192.168.1.0/24 for the public subnet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192.168.2.0/24 for the private subnet</a:t>
            </a: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All test instances end .100 (unless you changed it!)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NAT instance ends .200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Traffic mirror instance has two interfaces – will discuss later!</a:t>
            </a:r>
          </a:p>
        </p:txBody>
      </p:sp>
    </p:spTree>
    <p:extLst>
      <p:ext uri="{BB962C8B-B14F-4D97-AF65-F5344CB8AC3E}">
        <p14:creationId xmlns:p14="http://schemas.microsoft.com/office/powerpoint/2010/main" val="208117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01D3-5F6B-574F-86EB-8B3EA487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– Preparing the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Create a keypair in your main account, in </a:t>
            </a:r>
            <a:r>
              <a:rPr lang="en-US" sz="5333" dirty="0">
                <a:solidFill>
                  <a:srgbClr val="FD9827"/>
                </a:solidFill>
              </a:rPr>
              <a:t>eu-west-1</a:t>
            </a:r>
            <a:r>
              <a:rPr lang="en-US" sz="5333" dirty="0"/>
              <a:t> and note what its called!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Launch the main </a:t>
            </a:r>
            <a:r>
              <a:rPr lang="en-US" sz="5333" dirty="0" err="1"/>
              <a:t>cloudformation</a:t>
            </a:r>
            <a:r>
              <a:rPr lang="en-US" sz="5333" dirty="0"/>
              <a:t> stack in that account, and enter the </a:t>
            </a:r>
            <a:r>
              <a:rPr lang="en-US" sz="5333" dirty="0" err="1"/>
              <a:t>KeyPair</a:t>
            </a:r>
            <a:r>
              <a:rPr lang="en-US" sz="5333" dirty="0"/>
              <a:t> name that you created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that you have the following resources created</a:t>
            </a:r>
            <a:endParaRPr lang="en-US" sz="3200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2 VPCs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3 subnets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5 instances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An SSM role (IAM-&gt; Role -&gt; search on SSM)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2B7C9-523B-1841-A1B0-5D6957029F01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271536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30F4-1924-B945-9FDB-D9E9EAF7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8"/>
            <a:ext cx="23485896" cy="1455309"/>
          </a:xfrm>
        </p:spPr>
        <p:txBody>
          <a:bodyPr/>
          <a:lstStyle/>
          <a:p>
            <a:r>
              <a:rPr lang="en-US" dirty="0"/>
              <a:t>Lab 1 – Testing the environment – before TGW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2250831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you can see all your instances in session manager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Log in to the private boundary instance (192.168.2.100) and ping the others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use the spreadsheet supplied 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Browse the internet from that instance to check the NAT instance is working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>
                <a:solidFill>
                  <a:srgbClr val="FB9738"/>
                </a:solidFill>
              </a:rPr>
              <a:t>curl </a:t>
            </a:r>
            <a:r>
              <a:rPr lang="en-US" sz="4267" dirty="0" err="1">
                <a:solidFill>
                  <a:srgbClr val="FB9738"/>
                </a:solidFill>
              </a:rPr>
              <a:t>amazon.co.uk</a:t>
            </a:r>
            <a:r>
              <a:rPr lang="en-US" sz="4267" dirty="0">
                <a:solidFill>
                  <a:srgbClr val="FB9738"/>
                </a:solidFill>
              </a:rPr>
              <a:t> </a:t>
            </a:r>
            <a:r>
              <a:rPr lang="en-US" sz="4267" dirty="0"/>
              <a:t>in </a:t>
            </a:r>
            <a:r>
              <a:rPr lang="en-US" sz="4267" dirty="0" err="1"/>
              <a:t>linux</a:t>
            </a:r>
            <a:r>
              <a:rPr lang="en-US" sz="4267" dirty="0"/>
              <a:t> will do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800" dirty="0"/>
              <a:t>Repeat for all the other instances (except the traffic mirror)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4800" dirty="0"/>
          </a:p>
          <a:p>
            <a:pPr algn="ctr">
              <a:buClr>
                <a:srgbClr val="9364E7"/>
              </a:buClr>
            </a:pPr>
            <a:r>
              <a:rPr lang="en-US" sz="4800" dirty="0">
                <a:solidFill>
                  <a:srgbClr val="FD9827"/>
                </a:solidFill>
              </a:rPr>
              <a:t>10.0.1.100 should be isolated from everything else</a:t>
            </a:r>
          </a:p>
          <a:p>
            <a:pPr algn="ctr">
              <a:buClr>
                <a:srgbClr val="9364E7"/>
              </a:buClr>
            </a:pPr>
            <a:r>
              <a:rPr lang="en-US" sz="4800" dirty="0">
                <a:solidFill>
                  <a:srgbClr val="FD9827"/>
                </a:solidFill>
              </a:rPr>
              <a:t>192.168.1.100 shouldn’t be able to reach the internet</a:t>
            </a:r>
          </a:p>
        </p:txBody>
      </p:sp>
    </p:spTree>
    <p:extLst>
      <p:ext uri="{BB962C8B-B14F-4D97-AF65-F5344CB8AC3E}">
        <p14:creationId xmlns:p14="http://schemas.microsoft.com/office/powerpoint/2010/main" val="286474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3EA7E-8052-4048-A507-72605853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92164-6218-2747-A992-5C58A325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1 – the talking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1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5661A07-9F37-964D-A7B3-28A5E16BEFE1}"/>
              </a:ext>
            </a:extLst>
          </p:cNvPr>
          <p:cNvSpPr/>
          <p:nvPr/>
        </p:nvSpPr>
        <p:spPr>
          <a:xfrm>
            <a:off x="4900508" y="1566852"/>
            <a:ext cx="13282861" cy="8444061"/>
          </a:xfrm>
          <a:custGeom>
            <a:avLst/>
            <a:gdLst>
              <a:gd name="connsiteX0" fmla="*/ 4981073 w 4981073"/>
              <a:gd name="connsiteY0" fmla="*/ 1251284 h 3166523"/>
              <a:gd name="connsiteX1" fmla="*/ 3320716 w 4981073"/>
              <a:gd name="connsiteY1" fmla="*/ 2683042 h 3166523"/>
              <a:gd name="connsiteX2" fmla="*/ 770021 w 4981073"/>
              <a:gd name="connsiteY2" fmla="*/ 3092116 h 3166523"/>
              <a:gd name="connsiteX3" fmla="*/ 529389 w 4981073"/>
              <a:gd name="connsiteY3" fmla="*/ 1335505 h 3166523"/>
              <a:gd name="connsiteX4" fmla="*/ 0 w 4981073"/>
              <a:gd name="connsiteY4" fmla="*/ 0 h 316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073" h="3166523">
                <a:moveTo>
                  <a:pt x="4981073" y="1251284"/>
                </a:moveTo>
                <a:cubicBezTo>
                  <a:pt x="4501815" y="1813760"/>
                  <a:pt x="4022558" y="2376237"/>
                  <a:pt x="3320716" y="2683042"/>
                </a:cubicBezTo>
                <a:cubicBezTo>
                  <a:pt x="2618874" y="2989847"/>
                  <a:pt x="1235242" y="3316705"/>
                  <a:pt x="770021" y="3092116"/>
                </a:cubicBezTo>
                <a:cubicBezTo>
                  <a:pt x="304800" y="2867527"/>
                  <a:pt x="657726" y="1850858"/>
                  <a:pt x="529389" y="1335505"/>
                </a:cubicBezTo>
                <a:cubicBezTo>
                  <a:pt x="401052" y="820152"/>
                  <a:pt x="58153" y="222584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7B034-14D4-BA41-850E-749B9C861900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16AFD-7001-6144-BE93-8600CDE01373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9CEE9D-0061-4B42-9E28-A3E74573FE32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7E1593-4217-204A-905E-C773E9B1A5A0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CB6D5-C60D-2742-9E93-6092D8FC67A0}"/>
              </a:ext>
            </a:extLst>
          </p:cNvPr>
          <p:cNvSpPr txBox="1"/>
          <p:nvPr/>
        </p:nvSpPr>
        <p:spPr>
          <a:xfrm>
            <a:off x="20025586" y="5753426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9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73C6-935D-2C41-BCA3-C854E1AF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– What we will cover [1]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a transit gateway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Don’t select default association and propagation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Do select DNS support and auto-accept shared attachments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AS=65000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attachments to the VPCs and a main route table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Make sure you use the private subnet in the boundary VPC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associations to the route table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which route table does an attachment use for its decisions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propagations to the route table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which route tables does an attachment tell about its subnets</a:t>
            </a:r>
          </a:p>
        </p:txBody>
      </p:sp>
    </p:spTree>
    <p:extLst>
      <p:ext uri="{BB962C8B-B14F-4D97-AF65-F5344CB8AC3E}">
        <p14:creationId xmlns:p14="http://schemas.microsoft.com/office/powerpoint/2010/main" val="354492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AAAE7-FC86-E540-8D38-A4CF0F33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– What we will cover [2]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a default route to the transit gateway route table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routes to the VPC subnets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VPC1 subnet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Boundary public subnet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Test everything. What can ping to what?</a:t>
            </a:r>
          </a:p>
        </p:txBody>
      </p:sp>
    </p:spTree>
    <p:extLst>
      <p:ext uri="{BB962C8B-B14F-4D97-AF65-F5344CB8AC3E}">
        <p14:creationId xmlns:p14="http://schemas.microsoft.com/office/powerpoint/2010/main" val="238486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7E25-1FB2-DF46-A02D-0A0CB4BF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 a packet walk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At each stage, a route table is used to look up where to send the packet next</a:t>
            </a:r>
            <a:endParaRPr lang="en-US" sz="3200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Route out doesn’t always match route back in</a:t>
            </a:r>
            <a:endParaRPr lang="en-US" sz="3200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An attachment is to a VPC, not just a subnet.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It deploys an ENI into the subnet you define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That means that any subnet in a VPC can get to it</a:t>
            </a:r>
            <a:endParaRPr lang="en-US" sz="3200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Non-transitive routing is not a problem here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The source or destination interface (not IP address) needs to be inside the VPC</a:t>
            </a:r>
          </a:p>
        </p:txBody>
      </p:sp>
    </p:spTree>
    <p:extLst>
      <p:ext uri="{BB962C8B-B14F-4D97-AF65-F5344CB8AC3E}">
        <p14:creationId xmlns:p14="http://schemas.microsoft.com/office/powerpoint/2010/main" val="281133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68D73C-9655-4655-B13C-BA41FC6BAEA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907145" y="8509497"/>
            <a:ext cx="6829145" cy="3443233"/>
          </a:xfrm>
        </p:spPr>
        <p:txBody>
          <a:bodyPr/>
          <a:lstStyle/>
          <a:p>
            <a:r>
              <a:rPr lang="en-GB" dirty="0"/>
              <a:t>Perry Wald</a:t>
            </a:r>
          </a:p>
          <a:p>
            <a:r>
              <a:rPr lang="en-GB" dirty="0"/>
              <a:t>UK Networking Specialist</a:t>
            </a:r>
          </a:p>
          <a:p>
            <a:r>
              <a:rPr lang="en-GB" dirty="0" err="1"/>
              <a:t>perrwald@amazon.co.uk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9C0A88-3795-4927-9697-B4B2129FB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Session ID: TKO372838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0BDC84-2A37-474B-B5DC-D3ED07AA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Networking Gym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07CBA-8FE7-4649-A924-3B0054CB6D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6C1955B-4EF3-2A45-8B7A-81B10C2F59B2}"/>
              </a:ext>
            </a:extLst>
          </p:cNvPr>
          <p:cNvSpPr txBox="1">
            <a:spLocks/>
          </p:cNvSpPr>
          <p:nvPr/>
        </p:nvSpPr>
        <p:spPr bwMode="white">
          <a:xfrm>
            <a:off x="17303262" y="8509496"/>
            <a:ext cx="6482861" cy="344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GB" sz="4000" b="0" i="0" u="none" strike="noStrike" cap="none" spc="20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1pPr>
            <a:lvl2pPr marL="458788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2pPr>
            <a:lvl3pPr marL="919162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3pPr>
            <a:lvl4pPr marL="137795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4pPr>
            <a:lvl5pPr marL="1838325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5pPr>
            <a:lvl6pPr marL="3363394" marR="0" indent="-620201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6pPr>
            <a:lvl7pPr marL="391203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7pPr>
            <a:lvl8pPr marL="4460673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8pPr>
            <a:lvl9pPr marL="500931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9pPr>
          </a:lstStyle>
          <a:p>
            <a:pPr hangingPunct="1"/>
            <a:r>
              <a:rPr lang="en-GB" dirty="0"/>
              <a:t>German Gonzalez Zapata</a:t>
            </a:r>
          </a:p>
          <a:p>
            <a:pPr hangingPunct="1"/>
            <a:r>
              <a:rPr lang="en-GB" dirty="0"/>
              <a:t>Account SA, Spain</a:t>
            </a:r>
          </a:p>
          <a:p>
            <a:pPr hangingPunct="1"/>
            <a:r>
              <a:rPr lang="en-GB" dirty="0" err="1"/>
              <a:t>gzapata@amazon.es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6849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885BA-E32D-C446-AC9C-0A23863DA944}"/>
              </a:ext>
            </a:extLst>
          </p:cNvPr>
          <p:cNvCxnSpPr>
            <a:cxnSpLocks/>
            <a:stCxn id="222" idx="3"/>
            <a:endCxn id="28" idx="0"/>
          </p:cNvCxnSpPr>
          <p:nvPr/>
        </p:nvCxnSpPr>
        <p:spPr>
          <a:xfrm>
            <a:off x="12736244" y="6951019"/>
            <a:ext cx="4740753" cy="2805216"/>
          </a:xfrm>
          <a:prstGeom prst="line">
            <a:avLst/>
          </a:prstGeom>
          <a:ln>
            <a:solidFill>
              <a:srgbClr val="6A43C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1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5661A07-9F37-964D-A7B3-28A5E16BEFE1}"/>
              </a:ext>
            </a:extLst>
          </p:cNvPr>
          <p:cNvSpPr/>
          <p:nvPr/>
        </p:nvSpPr>
        <p:spPr>
          <a:xfrm>
            <a:off x="4900508" y="1566852"/>
            <a:ext cx="13282861" cy="8444061"/>
          </a:xfrm>
          <a:custGeom>
            <a:avLst/>
            <a:gdLst>
              <a:gd name="connsiteX0" fmla="*/ 4981073 w 4981073"/>
              <a:gd name="connsiteY0" fmla="*/ 1251284 h 3166523"/>
              <a:gd name="connsiteX1" fmla="*/ 3320716 w 4981073"/>
              <a:gd name="connsiteY1" fmla="*/ 2683042 h 3166523"/>
              <a:gd name="connsiteX2" fmla="*/ 770021 w 4981073"/>
              <a:gd name="connsiteY2" fmla="*/ 3092116 h 3166523"/>
              <a:gd name="connsiteX3" fmla="*/ 529389 w 4981073"/>
              <a:gd name="connsiteY3" fmla="*/ 1335505 h 3166523"/>
              <a:gd name="connsiteX4" fmla="*/ 0 w 4981073"/>
              <a:gd name="connsiteY4" fmla="*/ 0 h 316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073" h="3166523">
                <a:moveTo>
                  <a:pt x="4981073" y="1251284"/>
                </a:moveTo>
                <a:cubicBezTo>
                  <a:pt x="4501815" y="1813760"/>
                  <a:pt x="4022558" y="2376237"/>
                  <a:pt x="3320716" y="2683042"/>
                </a:cubicBezTo>
                <a:cubicBezTo>
                  <a:pt x="2618874" y="2989847"/>
                  <a:pt x="1235242" y="3316705"/>
                  <a:pt x="770021" y="3092116"/>
                </a:cubicBezTo>
                <a:cubicBezTo>
                  <a:pt x="304800" y="2867527"/>
                  <a:pt x="657726" y="1850858"/>
                  <a:pt x="529389" y="1335505"/>
                </a:cubicBezTo>
                <a:cubicBezTo>
                  <a:pt x="401052" y="820152"/>
                  <a:pt x="58153" y="222584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6B8FF61-00A2-614A-86D2-6478F68FB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068549"/>
              </p:ext>
            </p:extLst>
          </p:nvPr>
        </p:nvGraphicFramePr>
        <p:xfrm>
          <a:off x="18183368" y="6895264"/>
          <a:ext cx="5866278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243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234035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local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TGW 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EE512A-FF6C-3145-A509-68D7EE3D91EF}"/>
              </a:ext>
            </a:extLst>
          </p:cNvPr>
          <p:cNvCxnSpPr>
            <a:stCxn id="210" idx="2"/>
            <a:endCxn id="23" idx="0"/>
          </p:cNvCxnSpPr>
          <p:nvPr/>
        </p:nvCxnSpPr>
        <p:spPr>
          <a:xfrm>
            <a:off x="18792800" y="5550567"/>
            <a:ext cx="2323707" cy="1344697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34CD06-28D5-5148-A5C2-F0D95EB01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78130"/>
              </p:ext>
            </p:extLst>
          </p:nvPr>
        </p:nvGraphicFramePr>
        <p:xfrm>
          <a:off x="14120303" y="9756235"/>
          <a:ext cx="6713389" cy="251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A43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A43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531156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VPC1-Attachment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572577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192.168.0.0/16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1B38060-B3FB-0344-A0DF-2FEAC55A6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298658"/>
              </p:ext>
            </p:extLst>
          </p:nvPr>
        </p:nvGraphicFramePr>
        <p:xfrm>
          <a:off x="19870799" y="45912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8BA0A1B-A355-9C4F-BF82-ACDD5449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60233"/>
              </p:ext>
            </p:extLst>
          </p:nvPr>
        </p:nvGraphicFramePr>
        <p:xfrm>
          <a:off x="6205979" y="11223205"/>
          <a:ext cx="5866277" cy="191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74469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091808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NAT Gateway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45376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192.168.0.0/16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local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66022577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61C1-61D7-DC49-857C-6802E616B915}"/>
              </a:ext>
            </a:extLst>
          </p:cNvPr>
          <p:cNvCxnSpPr>
            <a:cxnSpLocks/>
            <a:stCxn id="204" idx="2"/>
            <a:endCxn id="35" idx="1"/>
          </p:cNvCxnSpPr>
          <p:nvPr/>
        </p:nvCxnSpPr>
        <p:spPr>
          <a:xfrm>
            <a:off x="4975197" y="10663215"/>
            <a:ext cx="1230782" cy="1515030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07004BA-EE7C-FF49-B62F-790D9B3E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506163"/>
              </p:ext>
            </p:extLst>
          </p:nvPr>
        </p:nvGraphicFramePr>
        <p:xfrm>
          <a:off x="7888691" y="253416"/>
          <a:ext cx="5866277" cy="2519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27269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139008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EAD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EAD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57345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Internet Gateway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10.0.0.0/8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TGW 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869014017"/>
                  </a:ext>
                </a:extLst>
              </a:tr>
              <a:tr h="54453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192.168.0.0/16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local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EBD821-3306-064B-9FC0-2C16B44DF9BF}"/>
              </a:ext>
            </a:extLst>
          </p:cNvPr>
          <p:cNvCxnSpPr>
            <a:cxnSpLocks/>
            <a:stCxn id="40" idx="2"/>
            <a:endCxn id="205" idx="3"/>
          </p:cNvCxnSpPr>
          <p:nvPr/>
        </p:nvCxnSpPr>
        <p:spPr>
          <a:xfrm flipH="1">
            <a:off x="7700209" y="2773096"/>
            <a:ext cx="3121620" cy="921377"/>
          </a:xfrm>
          <a:prstGeom prst="line">
            <a:avLst/>
          </a:prstGeom>
          <a:ln>
            <a:solidFill>
              <a:srgbClr val="6EAD4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8E9AB5F-AC8B-C94C-8D6E-3AF7131EF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44252"/>
              </p:ext>
            </p:extLst>
          </p:nvPr>
        </p:nvGraphicFramePr>
        <p:xfrm>
          <a:off x="11071977" y="7832789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4F0DDA1-0FB9-7C40-AD42-B409EEA9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63968"/>
              </p:ext>
            </p:extLst>
          </p:nvPr>
        </p:nvGraphicFramePr>
        <p:xfrm>
          <a:off x="1016977" y="2942619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18C1523E-1CBC-8447-99A0-D25AFA67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7173"/>
              </p:ext>
            </p:extLst>
          </p:nvPr>
        </p:nvGraphicFramePr>
        <p:xfrm>
          <a:off x="8746495" y="4762949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  <a:endParaRPr lang="en-US" sz="240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1B94F62-1891-714F-AA99-9F17B19E0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84160"/>
              </p:ext>
            </p:extLst>
          </p:nvPr>
        </p:nvGraphicFramePr>
        <p:xfrm>
          <a:off x="13738441" y="3357504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  <a:endParaRPr lang="en-US" sz="240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E64E5B9-56EB-544D-BF8B-4271240CD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14144"/>
              </p:ext>
            </p:extLst>
          </p:nvPr>
        </p:nvGraphicFramePr>
        <p:xfrm>
          <a:off x="470447" y="-243401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  <a:endParaRPr lang="en-US" sz="240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9BCEB03E-C12F-AD48-B3B2-BF8FF31F0BF2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39" name="Graphic 217">
            <a:extLst>
              <a:ext uri="{FF2B5EF4-FFF2-40B4-BE49-F238E27FC236}">
                <a16:creationId xmlns:a16="http://schemas.microsoft.com/office/drawing/2014/main" id="{980C904F-FD58-AD4E-A90F-1ACD81332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3407D2AE-6FA7-D444-96FF-F7AD46D34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12217"/>
              </p:ext>
            </p:extLst>
          </p:nvPr>
        </p:nvGraphicFramePr>
        <p:xfrm>
          <a:off x="1568425" y="8666339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9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162 C -0.00625 -0.10335 -0.02917 -0.2052 -0.03594 -0.26168 C -0.04252 -0.31817 -0.02936 -0.3287 -0.02377 -0.34201 " pathEditMode="relative" rAng="0" ptsTypes="AAA">
                                      <p:cBhvr>
                                        <p:cTn id="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1" y="-17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1 0.00868 C 0.01855 0.03946 0.03665 0.07037 0.05136 0.09907 C 0.06614 0.12766 0.07324 0.14687 0.08938 0.18055 C 0.10553 0.21435 0.13886 0.27257 0.14811 0.3022 C 0.15748 0.33183 0.14811 0.34004 0.14498 0.35868 " pathEditMode="relative" rAng="0" ptsTypes="AAAAA">
                                      <p:cBhvr>
                                        <p:cTn id="3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2" y="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95793-18F3-314C-9E0E-34613439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1 – the doing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8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D078-9814-DD47-AF60-BCACBA3E3E27}"/>
              </a:ext>
            </a:extLst>
          </p:cNvPr>
          <p:cNvSpPr txBox="1"/>
          <p:nvPr/>
        </p:nvSpPr>
        <p:spPr>
          <a:xfrm>
            <a:off x="0" y="635743"/>
            <a:ext cx="24384000" cy="1232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Single Account, 2 VPCs</a:t>
            </a:r>
          </a:p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A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has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private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subnet</a:t>
            </a:r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B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has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private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subnet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only</a:t>
            </a:r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Link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them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together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using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TGW, so an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private VPC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can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Internet via a NAT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boundary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VPC</a:t>
            </a: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1: 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between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everything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2: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curl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amazon.co.uk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web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3733" dirty="0">
              <a:solidFill>
                <a:srgbClr val="FFC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D10D0F-C454-3A48-A0D7-CC374442911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25 min</a:t>
            </a:r>
          </a:p>
        </p:txBody>
      </p:sp>
    </p:spTree>
    <p:extLst>
      <p:ext uri="{BB962C8B-B14F-4D97-AF65-F5344CB8AC3E}">
        <p14:creationId xmlns:p14="http://schemas.microsoft.com/office/powerpoint/2010/main" val="3156041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EE218C5-1B32-E64D-8643-B7271441713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5 min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C9EC6-879A-934C-9600-C31E421A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Discussion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820E-BB54-B546-A90A-6BA13227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– Preparing the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Create a keypair in your second account, in eu-west-1 and note what its called!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Launch the region1, acct2 </a:t>
            </a:r>
            <a:r>
              <a:rPr lang="en-US" sz="5333" dirty="0" err="1"/>
              <a:t>cloudformation</a:t>
            </a:r>
            <a:r>
              <a:rPr lang="en-US" sz="5333" dirty="0"/>
              <a:t> stack in that account, and enter the </a:t>
            </a:r>
            <a:r>
              <a:rPr lang="en-US" sz="5333" dirty="0" err="1"/>
              <a:t>KeyPair</a:t>
            </a:r>
            <a:r>
              <a:rPr lang="en-US" sz="5333" dirty="0"/>
              <a:t> name that you created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that you have the following resources created</a:t>
            </a:r>
            <a:endParaRPr lang="en-US" sz="3200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 VPC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 subnet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 instance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An SSM role (IAM-&gt; Role -&gt; search on SSM)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2B7C9-523B-1841-A1B0-5D6957029F01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4767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75B5-417C-674F-8F56-37BA6197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8"/>
            <a:ext cx="23192819" cy="1455309"/>
          </a:xfrm>
        </p:spPr>
        <p:txBody>
          <a:bodyPr/>
          <a:lstStyle/>
          <a:p>
            <a:r>
              <a:rPr lang="en-US" dirty="0"/>
              <a:t>Lab 2 – Testing the environment – before TGW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you can see your instance in session manager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Log in to the instance (10.1.1.100) and confirm it can’t ping any of the others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use the spreadsheet supplied 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that Internet browsing isn’t working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>
                <a:solidFill>
                  <a:srgbClr val="FB9738"/>
                </a:solidFill>
              </a:rPr>
              <a:t>curl </a:t>
            </a:r>
            <a:r>
              <a:rPr lang="en-US" sz="4267" dirty="0" err="1">
                <a:solidFill>
                  <a:srgbClr val="FB9738"/>
                </a:solidFill>
              </a:rPr>
              <a:t>amazon.co.uk</a:t>
            </a:r>
            <a:r>
              <a:rPr lang="en-US" sz="4267" dirty="0">
                <a:solidFill>
                  <a:srgbClr val="FB9738"/>
                </a:solidFill>
              </a:rPr>
              <a:t> </a:t>
            </a:r>
            <a:r>
              <a:rPr lang="en-US" sz="4267" dirty="0"/>
              <a:t>in </a:t>
            </a:r>
            <a:r>
              <a:rPr lang="en-US" sz="4267" dirty="0" err="1"/>
              <a:t>linux</a:t>
            </a:r>
            <a:r>
              <a:rPr lang="en-US" sz="4267" dirty="0"/>
              <a:t> will do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4800" dirty="0"/>
          </a:p>
          <a:p>
            <a:pPr algn="ctr">
              <a:buClr>
                <a:srgbClr val="9364E7"/>
              </a:buClr>
            </a:pPr>
            <a:r>
              <a:rPr lang="en-US" sz="4800" dirty="0">
                <a:solidFill>
                  <a:srgbClr val="FD9827"/>
                </a:solidFill>
              </a:rPr>
              <a:t>10.1.1.100 should be isolated from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053726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66E2DD-762F-2A46-9972-1F60044E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D70C5-3ADE-8A40-8390-4001866B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2 – the talking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03CF04-965F-F048-987E-825929055EBE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F2EA4B-C380-A24C-93CC-80B61DB16915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DF852-504C-EB4B-AD71-5E27556A753B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C62344-6065-0242-AC50-2A3329613E7C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587F21-8F73-6444-BB3D-0C1CCC2A6908}"/>
              </a:ext>
            </a:extLst>
          </p:cNvPr>
          <p:cNvSpPr txBox="1"/>
          <p:nvPr/>
        </p:nvSpPr>
        <p:spPr>
          <a:xfrm>
            <a:off x="20025586" y="561488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DFE9A9-B8EA-A946-9B51-F05D4F3AF105}"/>
              </a:ext>
            </a:extLst>
          </p:cNvPr>
          <p:cNvSpPr txBox="1"/>
          <p:nvPr/>
        </p:nvSpPr>
        <p:spPr>
          <a:xfrm>
            <a:off x="18774762" y="1122102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036B52-CB40-FF4D-9B5B-06A3491AFC0D}"/>
              </a:ext>
            </a:extLst>
          </p:cNvPr>
          <p:cNvSpPr txBox="1"/>
          <p:nvPr/>
        </p:nvSpPr>
        <p:spPr>
          <a:xfrm>
            <a:off x="20012714" y="12053930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70969" y="9255000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5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4854" y="8145956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4242-8A3D-6F49-A962-B4253F47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– What we will 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2215664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Making the transit gateway a shared resource (RAM)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Add it specifically to the second account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Accept the invite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attachments in the new account VPC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associations to the route table </a:t>
            </a:r>
            <a:r>
              <a:rPr lang="en-US" sz="5333" dirty="0">
                <a:solidFill>
                  <a:srgbClr val="FD9827"/>
                </a:solidFill>
              </a:rPr>
              <a:t>(primary account!)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which route table does an attachment use for its decisions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propagations to the route table </a:t>
            </a:r>
            <a:r>
              <a:rPr lang="en-US" sz="5333" dirty="0">
                <a:solidFill>
                  <a:srgbClr val="FD9827"/>
                </a:solidFill>
              </a:rPr>
              <a:t>(primary account!)</a:t>
            </a:r>
            <a:endParaRPr lang="en-US" sz="5333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which route tables does an attachment tell about its subnets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a default route to the acct2 subnet</a:t>
            </a:r>
          </a:p>
          <a:p>
            <a:pPr marL="2292361" lvl="3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4133" dirty="0"/>
          </a:p>
          <a:p>
            <a:pPr algn="ctr">
              <a:buClr>
                <a:srgbClr val="9364E7"/>
              </a:buClr>
            </a:pPr>
            <a:r>
              <a:rPr lang="en-US" sz="5333" dirty="0">
                <a:solidFill>
                  <a:srgbClr val="FB9738"/>
                </a:solidFill>
              </a:rPr>
              <a:t>Test everything. What can ping to what?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28620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E229C-577D-A34D-84EE-09F86FC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3200400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Isengard login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At least 2 accounts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Pens and paper (we love diagrams)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Browser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using incognito mode a lot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Terminal, and AWS CLI, if you prefer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Pen and paper to note down improvements!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63B414-D579-4145-A081-6AC86DBB6D3A}"/>
              </a:ext>
            </a:extLst>
          </p:cNvPr>
          <p:cNvSpPr/>
          <p:nvPr/>
        </p:nvSpPr>
        <p:spPr>
          <a:xfrm>
            <a:off x="5510494" y="1927105"/>
            <a:ext cx="126560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9364E7"/>
              </a:buClr>
            </a:pPr>
            <a:r>
              <a:rPr lang="en-US" sz="6600" dirty="0" err="1">
                <a:solidFill>
                  <a:srgbClr val="FB9738"/>
                </a:solidFill>
              </a:rPr>
              <a:t>www.networking-workshop.com</a:t>
            </a:r>
            <a:endParaRPr lang="en-US" sz="6600" dirty="0">
              <a:solidFill>
                <a:srgbClr val="FB9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9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6F8E2-F3CC-1A49-AB5D-F668E4CF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2 – the packet 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7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gateway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 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515BC87-700B-A549-A726-D6AA20A90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92143"/>
              </p:ext>
            </p:extLst>
          </p:nvPr>
        </p:nvGraphicFramePr>
        <p:xfrm>
          <a:off x="8269382" y="623549"/>
          <a:ext cx="5866278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243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234035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local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TGW 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4C7F13-1160-324F-928B-41C1928D6E1F}"/>
              </a:ext>
            </a:extLst>
          </p:cNvPr>
          <p:cNvCxnSpPr>
            <a:cxnSpLocks/>
            <a:stCxn id="41" idx="2"/>
            <a:endCxn id="210" idx="1"/>
          </p:cNvCxnSpPr>
          <p:nvPr/>
        </p:nvCxnSpPr>
        <p:spPr>
          <a:xfrm>
            <a:off x="11202521" y="2574269"/>
            <a:ext cx="4865267" cy="1120201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AE912DB-BD2B-D046-97DF-7B3F6C13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652338"/>
              </p:ext>
            </p:extLst>
          </p:nvPr>
        </p:nvGraphicFramePr>
        <p:xfrm>
          <a:off x="8595144" y="11557493"/>
          <a:ext cx="5866278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243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234035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local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TGW 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DAC66-F883-C847-9E3C-4359EA5417C6}"/>
              </a:ext>
            </a:extLst>
          </p:cNvPr>
          <p:cNvCxnSpPr>
            <a:cxnSpLocks/>
            <a:stCxn id="45" idx="0"/>
            <a:endCxn id="24" idx="1"/>
          </p:cNvCxnSpPr>
          <p:nvPr/>
        </p:nvCxnSpPr>
        <p:spPr>
          <a:xfrm flipV="1">
            <a:off x="11528283" y="9890905"/>
            <a:ext cx="4539502" cy="1666588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983693-38C5-3642-9637-D4F372100D36}"/>
              </a:ext>
            </a:extLst>
          </p:cNvPr>
          <p:cNvCxnSpPr>
            <a:cxnSpLocks/>
            <a:stCxn id="222" idx="1"/>
            <a:endCxn id="51" idx="2"/>
          </p:cNvCxnSpPr>
          <p:nvPr/>
        </p:nvCxnSpPr>
        <p:spPr>
          <a:xfrm flipH="1" flipV="1">
            <a:off x="6894328" y="6646985"/>
            <a:ext cx="4127097" cy="304034"/>
          </a:xfrm>
          <a:prstGeom prst="line">
            <a:avLst/>
          </a:prstGeom>
          <a:ln>
            <a:solidFill>
              <a:srgbClr val="6A43C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A5B210B-A5C3-5242-A82B-864EB6E2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4732"/>
              </p:ext>
            </p:extLst>
          </p:nvPr>
        </p:nvGraphicFramePr>
        <p:xfrm>
          <a:off x="3537634" y="3437533"/>
          <a:ext cx="6713389" cy="32094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A43C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A43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554565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VPC1-Attachment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VPC2-Attachment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76691162"/>
                  </a:ext>
                </a:extLst>
              </a:tr>
              <a:tr h="64913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192.168.0.0/16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036AEA1-8DBD-A146-81AE-9C2A240A4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496078"/>
              </p:ext>
            </p:extLst>
          </p:nvPr>
        </p:nvGraphicFramePr>
        <p:xfrm>
          <a:off x="19870799" y="45912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B999ECEC-B1F5-B04D-82BA-09E371818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15953"/>
              </p:ext>
            </p:extLst>
          </p:nvPr>
        </p:nvGraphicFramePr>
        <p:xfrm>
          <a:off x="11210164" y="4770357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ADF44D65-B12A-0049-B24D-2F2D17E6C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00077"/>
              </p:ext>
            </p:extLst>
          </p:nvPr>
        </p:nvGraphicFramePr>
        <p:xfrm>
          <a:off x="16631119" y="11064080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C3DB9ADF-3DE8-9A43-9C75-49940A08B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0125"/>
              </p:ext>
            </p:extLst>
          </p:nvPr>
        </p:nvGraphicFramePr>
        <p:xfrm>
          <a:off x="16601156" y="7837397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E9670E65-5B1C-4248-A298-AA6728E7B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475366"/>
              </p:ext>
            </p:extLst>
          </p:nvPr>
        </p:nvGraphicFramePr>
        <p:xfrm>
          <a:off x="11127191" y="777768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8FB855F-0DA4-484D-B417-AB546085B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208931"/>
              </p:ext>
            </p:extLst>
          </p:nvPr>
        </p:nvGraphicFramePr>
        <p:xfrm>
          <a:off x="19799137" y="4295715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4F6CE433-8F48-CB46-8283-B764C434FF6A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4" name="Graphic 217">
            <a:extLst>
              <a:ext uri="{FF2B5EF4-FFF2-40B4-BE49-F238E27FC236}">
                <a16:creationId xmlns:a16="http://schemas.microsoft.com/office/drawing/2014/main" id="{28D58BD2-455C-B444-9F2C-A556ADD718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B5CA8-A9BC-BC40-92A0-AD27B215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2 – the doing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D078-9814-DD47-AF60-BCACBA3E3E27}"/>
              </a:ext>
            </a:extLst>
          </p:cNvPr>
          <p:cNvSpPr txBox="1"/>
          <p:nvPr/>
        </p:nvSpPr>
        <p:spPr>
          <a:xfrm>
            <a:off x="0" y="1469932"/>
            <a:ext cx="24384000" cy="1141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 a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second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VPC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different </a:t>
            </a:r>
          </a:p>
          <a:p>
            <a:pPr algn="ctr"/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account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using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Resource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Access Manager </a:t>
            </a: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Link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TGW, so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private VPC2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can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Internet via a NAT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boundary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VPC</a:t>
            </a: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1: 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between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everything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works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</a:p>
          <a:p>
            <a:pPr algn="ctr"/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especially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instances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VPC1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VPC2</a:t>
            </a:r>
          </a:p>
          <a:p>
            <a:pPr algn="ctr"/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2: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curl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amazon.co.uk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web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D10D0F-C454-3A48-A0D7-CC374442911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3563790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EE218C5-1B32-E64D-8643-B7271441713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5 min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398C1-81CF-F943-B6C5-C2CE7E30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Discussion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A076FD-180B-3A47-B8E8-952C69D0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74AA89-A80E-EA43-99A1-3ECA221F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3 – the talking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D3B49-69FC-DF40-88A8-65A398955369}"/>
              </a:ext>
            </a:extLst>
          </p:cNvPr>
          <p:cNvSpPr txBox="1"/>
          <p:nvPr/>
        </p:nvSpPr>
        <p:spPr>
          <a:xfrm>
            <a:off x="21292034" y="6093608"/>
            <a:ext cx="134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X</a:t>
            </a:r>
            <a:endParaRPr lang="en-US" sz="9067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B7100-04C8-D74C-A7F7-212357923CA0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71E6FC-BAB7-024A-80FA-122360B28BC8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2E2D28-BB1B-A14B-8C14-6DEBDEF3CB4B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2D770-2C8A-5140-9564-4442835637B5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D7A2CF-6FF9-2640-BF2C-C8BBF6149BC9}"/>
              </a:ext>
            </a:extLst>
          </p:cNvPr>
          <p:cNvSpPr txBox="1"/>
          <p:nvPr/>
        </p:nvSpPr>
        <p:spPr>
          <a:xfrm>
            <a:off x="20025586" y="561488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669635-58BD-EA45-8279-E73D6A042D18}"/>
              </a:ext>
            </a:extLst>
          </p:cNvPr>
          <p:cNvSpPr txBox="1"/>
          <p:nvPr/>
        </p:nvSpPr>
        <p:spPr>
          <a:xfrm>
            <a:off x="18774762" y="1122102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2867AB-8BFE-764D-B200-9F11BC54CE3D}"/>
              </a:ext>
            </a:extLst>
          </p:cNvPr>
          <p:cNvSpPr txBox="1"/>
          <p:nvPr/>
        </p:nvSpPr>
        <p:spPr>
          <a:xfrm>
            <a:off x="20012714" y="12053930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427E2-9A38-4147-9394-3BB57E47094A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6" name="Graphic 217">
            <a:extLst>
              <a:ext uri="{FF2B5EF4-FFF2-40B4-BE49-F238E27FC236}">
                <a16:creationId xmlns:a16="http://schemas.microsoft.com/office/drawing/2014/main" id="{812C6A6D-0AE1-764E-8214-4DCE9E391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F1933E-339B-7D43-87F6-D4B41986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– What we will cover [1]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3200400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two new transit gateway route tables</a:t>
            </a:r>
            <a:endParaRPr lang="en-US" sz="5333" dirty="0">
              <a:solidFill>
                <a:srgbClr val="FD9827"/>
              </a:solidFill>
            </a:endParaRP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/>
              <a:t>boundary_access</a:t>
            </a:r>
            <a:endParaRPr lang="en-US" sz="4267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/>
              <a:t>private_access</a:t>
            </a:r>
            <a:endParaRPr lang="en-US" sz="4267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Associating attachments with the correct tables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Boundary attachment with </a:t>
            </a:r>
            <a:r>
              <a:rPr lang="en-US" sz="4267" dirty="0" err="1"/>
              <a:t>private_access</a:t>
            </a:r>
            <a:endParaRPr lang="en-US" sz="4267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Private VPCs with </a:t>
            </a:r>
            <a:r>
              <a:rPr lang="en-US" sz="4267" dirty="0" err="1"/>
              <a:t>boundary_access</a:t>
            </a: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Propagating attachments into the correct tables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Boundary attachment into </a:t>
            </a:r>
            <a:r>
              <a:rPr lang="en-US" sz="4267" dirty="0" err="1"/>
              <a:t>boundary_access</a:t>
            </a:r>
            <a:endParaRPr lang="en-US" sz="4267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Private attachments into </a:t>
            </a:r>
            <a:r>
              <a:rPr lang="en-US" sz="4267" dirty="0" err="1"/>
              <a:t>private_access</a:t>
            </a:r>
            <a:endParaRPr lang="en-US" sz="4267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302249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F1933E-339B-7D43-87F6-D4B41986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– What we will cover [2]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3200400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a black hole in the </a:t>
            </a:r>
            <a:r>
              <a:rPr lang="en-US" sz="5333" dirty="0" err="1"/>
              <a:t>boundary_access</a:t>
            </a:r>
            <a:r>
              <a:rPr lang="en-US" sz="5333" dirty="0"/>
              <a:t> route table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Adding a default route to </a:t>
            </a:r>
            <a:r>
              <a:rPr lang="en-US" sz="5333" dirty="0" err="1"/>
              <a:t>boundary_access</a:t>
            </a:r>
            <a:r>
              <a:rPr lang="en-US" sz="5333" dirty="0"/>
              <a:t> route table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4267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Test everything. What can ping to what?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154035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89CE-64E1-1945-A964-3B454C5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cover?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3200400"/>
            <a:ext cx="11138675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Session Manager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Transit Gateway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basic routing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multiple VPCs in multiple accounts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isolation via routing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multi-region traffic</a:t>
            </a:r>
            <a:endParaRPr lang="en-US" sz="4267" dirty="0">
              <a:solidFill>
                <a:srgbClr val="FF0000"/>
              </a:solidFill>
            </a:endParaRP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E7ADEDF-714E-2143-8C0D-9CE4C6AA6ABB}"/>
              </a:ext>
            </a:extLst>
          </p:cNvPr>
          <p:cNvSpPr txBox="1">
            <a:spLocks/>
          </p:cNvSpPr>
          <p:nvPr/>
        </p:nvSpPr>
        <p:spPr bwMode="white">
          <a:xfrm>
            <a:off x="12901944" y="3200400"/>
            <a:ext cx="10609220" cy="798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CA" sz="40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1pPr>
            <a:lvl2pPr marL="458788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2pPr>
            <a:lvl3pPr marL="919162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3pPr>
            <a:lvl4pPr marL="1377950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4pPr>
            <a:lvl5pPr marL="1838325" marR="0" indent="0" algn="l" defTabSz="1828796" rtl="0" latinLnBrk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 u="none" strike="noStrike" cap="none" spc="0" baseline="0" dirty="0">
                <a:solidFill>
                  <a:schemeClr val="bg1"/>
                </a:solidFill>
                <a:uFillTx/>
                <a:latin typeface="+mn-lt"/>
                <a:ea typeface="Amazon Ember"/>
                <a:cs typeface="Amazon Ember"/>
                <a:sym typeface="Amazon Ember"/>
              </a:defRPr>
            </a:lvl5pPr>
            <a:lvl6pPr marL="3363394" marR="0" indent="-620201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6pPr>
            <a:lvl7pPr marL="391203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7pPr>
            <a:lvl8pPr marL="4460673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8pPr>
            <a:lvl9pPr marL="5009314" marR="0" indent="-620202" algn="l" defTabSz="1828796" rtl="0" latinLnBrk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200" b="0" i="0" u="none" strike="noStrike" cap="none" spc="0" baseline="0">
                <a:solidFill>
                  <a:srgbClr val="FFFFFF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9pPr>
          </a:lstStyle>
          <a:p>
            <a:pPr marL="914411" indent="-914411" hangingPunct="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Traffic inspection</a:t>
            </a:r>
          </a:p>
          <a:p>
            <a:pPr marL="2895636" lvl="1" indent="-914411" hangingPunct="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traffic mirroring</a:t>
            </a:r>
          </a:p>
          <a:p>
            <a:pPr marL="2895636" lvl="1" indent="-914411" hangingPunct="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flow logs?</a:t>
            </a:r>
          </a:p>
          <a:p>
            <a:pPr marL="2895636" lvl="1" indent="-914411" hangingPunct="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querying flow logs?</a:t>
            </a:r>
          </a:p>
        </p:txBody>
      </p:sp>
    </p:spTree>
    <p:extLst>
      <p:ext uri="{BB962C8B-B14F-4D97-AF65-F5344CB8AC3E}">
        <p14:creationId xmlns:p14="http://schemas.microsoft.com/office/powerpoint/2010/main" val="42891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39A091-8A2D-E14E-A048-7DD9351F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3 – the packet 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0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983693-38C5-3642-9637-D4F372100D36}"/>
              </a:ext>
            </a:extLst>
          </p:cNvPr>
          <p:cNvCxnSpPr>
            <a:cxnSpLocks/>
            <a:stCxn id="222" idx="0"/>
            <a:endCxn id="51" idx="2"/>
          </p:cNvCxnSpPr>
          <p:nvPr/>
        </p:nvCxnSpPr>
        <p:spPr>
          <a:xfrm flipV="1">
            <a:off x="11878835" y="4214055"/>
            <a:ext cx="37" cy="1879554"/>
          </a:xfrm>
          <a:prstGeom prst="line">
            <a:avLst/>
          </a:prstGeom>
          <a:ln>
            <a:solidFill>
              <a:srgbClr val="6EAD4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6FD9488-27B6-E04B-95E3-EFF9C6CF3053}"/>
              </a:ext>
            </a:extLst>
          </p:cNvPr>
          <p:cNvCxnSpPr>
            <a:cxnSpLocks/>
            <a:stCxn id="62" idx="0"/>
            <a:endCxn id="222" idx="2"/>
          </p:cNvCxnSpPr>
          <p:nvPr/>
        </p:nvCxnSpPr>
        <p:spPr>
          <a:xfrm flipH="1" flipV="1">
            <a:off x="11878835" y="7808428"/>
            <a:ext cx="18130" cy="2070945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 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A5B210B-A5C3-5242-A82B-864EB6E2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60089"/>
              </p:ext>
            </p:extLst>
          </p:nvPr>
        </p:nvGraphicFramePr>
        <p:xfrm>
          <a:off x="8522178" y="997240"/>
          <a:ext cx="6713389" cy="32168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EAD4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EAD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boundary_access</a:t>
                      </a:r>
                      <a:r>
                        <a:rPr lang="en-US" sz="2400" b="1" dirty="0"/>
                        <a:t> route table</a:t>
                      </a:r>
                    </a:p>
                  </a:txBody>
                  <a:tcPr marL="243840" marR="243840" marT="121920" marB="121920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6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10.0.0.0/8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Blackhole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76691162"/>
                  </a:ext>
                </a:extLst>
              </a:tr>
              <a:tr h="54551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192.168.0.0/16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F036AEA1-8DBD-A146-81AE-9C2A240A4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72823"/>
              </p:ext>
            </p:extLst>
          </p:nvPr>
        </p:nvGraphicFramePr>
        <p:xfrm>
          <a:off x="19870799" y="45912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AEF3493A-DE7C-5543-BBAC-E5DF7E55C86B}"/>
              </a:ext>
            </a:extLst>
          </p:cNvPr>
          <p:cNvSpPr txBox="1"/>
          <p:nvPr/>
        </p:nvSpPr>
        <p:spPr>
          <a:xfrm>
            <a:off x="21292034" y="6093608"/>
            <a:ext cx="134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  <a:endParaRPr lang="en-US" sz="9067" dirty="0">
              <a:solidFill>
                <a:srgbClr val="FF0000"/>
              </a:solidFill>
            </a:endParaRPr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BCC08F9-87D9-9B46-AFA2-A3E10137E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01608"/>
              </p:ext>
            </p:extLst>
          </p:nvPr>
        </p:nvGraphicFramePr>
        <p:xfrm>
          <a:off x="8540271" y="9879373"/>
          <a:ext cx="6713389" cy="2600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private_access</a:t>
                      </a:r>
                      <a:r>
                        <a:rPr lang="en-US" sz="2400" b="1" dirty="0"/>
                        <a:t> route table</a:t>
                      </a:r>
                    </a:p>
                  </a:txBody>
                  <a:tcPr marL="243840" marR="243840" marT="121920" marB="121920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VPC1-Attachment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VPC2-Attachment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76691162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38C75740-C139-A243-ACDC-01E470FCE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49103"/>
              </p:ext>
            </p:extLst>
          </p:nvPr>
        </p:nvGraphicFramePr>
        <p:xfrm>
          <a:off x="9951247" y="4777384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71681AD-C76A-2941-AC61-96FF533A1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112760"/>
              </p:ext>
            </p:extLst>
          </p:nvPr>
        </p:nvGraphicFramePr>
        <p:xfrm>
          <a:off x="19820297" y="2528245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3DB5AF26-91DF-B444-A9F3-3958C6393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71478"/>
              </p:ext>
            </p:extLst>
          </p:nvPr>
        </p:nvGraphicFramePr>
        <p:xfrm>
          <a:off x="9941321" y="4425008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81AC181A-D49F-4649-88D8-830B1F545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99771"/>
              </p:ext>
            </p:extLst>
          </p:nvPr>
        </p:nvGraphicFramePr>
        <p:xfrm>
          <a:off x="2587751" y="3194984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/>
                        <a:t>10.0.1.100</a:t>
                      </a:r>
                      <a:endParaRPr lang="en-US" sz="2400" b="0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09D38A57-E8D7-2E48-AE7D-F1B2090D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201663"/>
              </p:ext>
            </p:extLst>
          </p:nvPr>
        </p:nvGraphicFramePr>
        <p:xfrm>
          <a:off x="1477311" y="-2902800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72F2097-21BD-B24C-AFE5-C23748D7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220337"/>
              </p:ext>
            </p:extLst>
          </p:nvPr>
        </p:nvGraphicFramePr>
        <p:xfrm>
          <a:off x="9850191" y="8190227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FA213457-32E1-6B4B-B717-EBC4C754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77639"/>
              </p:ext>
            </p:extLst>
          </p:nvPr>
        </p:nvGraphicFramePr>
        <p:xfrm>
          <a:off x="19549463" y="4127144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65E1C81D-B6F1-A54D-A01C-7F7ECB0B3F0F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7" name="Graphic 217">
            <a:extLst>
              <a:ext uri="{FF2B5EF4-FFF2-40B4-BE49-F238E27FC236}">
                <a16:creationId xmlns:a16="http://schemas.microsoft.com/office/drawing/2014/main" id="{4C08ED39-0D53-4846-914C-A3BE817C4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E2B3082-8396-7B48-9670-033919439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670927"/>
              </p:ext>
            </p:extLst>
          </p:nvPr>
        </p:nvGraphicFramePr>
        <p:xfrm>
          <a:off x="2558977" y="8522701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10.0.1.100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03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93 C 0.0033 -0.05556 0.0059 -0.10988 0.00468 -0.15124 C 0.0033 -0.19229 0.00468 -0.2 -0.00712 -0.24815 C -0.01875 -0.29599 -0.06389 -0.41019 -0.06545 -0.43951 " pathEditMode="relative" ptsTypes="AAAA">
                                      <p:cBhvr>
                                        <p:cTn id="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92 C 0.01545 0.0179 0.03021 0.03673 0.04844 0.09198 C 0.06684 0.14692 0.11007 0.26914 0.11042 0.32932 C 0.11094 0.38951 0.06511 0.41358 0.05139 0.45216 " pathEditMode="relative" ptsTypes="AAAA">
                                      <p:cBhvr>
                                        <p:cTn id="5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13C70-9530-754A-AFAE-D60361BA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3 – the doing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D078-9814-DD47-AF60-BCACBA3E3E27}"/>
              </a:ext>
            </a:extLst>
          </p:cNvPr>
          <p:cNvSpPr txBox="1"/>
          <p:nvPr/>
        </p:nvSpPr>
        <p:spPr>
          <a:xfrm>
            <a:off x="0" y="573048"/>
            <a:ext cx="24384000" cy="1174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Stop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instances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two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private </a:t>
            </a:r>
          </a:p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VPCs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routing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packets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other</a:t>
            </a:r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two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new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routing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domains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change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associations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propogations</a:t>
            </a:r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Don‘t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forget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ln w="0"/>
                <a:solidFill>
                  <a:srgbClr val="FB973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black</a:t>
            </a:r>
            <a:r>
              <a:rPr lang="de-DE" sz="7467" dirty="0">
                <a:ln w="0"/>
                <a:solidFill>
                  <a:srgbClr val="FB973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hole</a:t>
            </a:r>
          </a:p>
          <a:p>
            <a:pPr algn="ctr"/>
            <a:endParaRPr lang="de-DE" sz="7467" dirty="0">
              <a:ln>
                <a:solidFill>
                  <a:srgbClr val="FD9827"/>
                </a:solidFill>
              </a:ln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1: 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between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everything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2: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curl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amazon.co.uk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web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D10D0F-C454-3A48-A0D7-CC374442911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1142582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EE218C5-1B32-E64D-8643-B7271441713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5 min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8331D7-3E63-7048-ADF6-DE0D637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Discussion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D9DF-226A-7140-ADD2-0038BC6F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– Preparing the environment [1]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Create a keypair in your primary account, in</a:t>
            </a:r>
            <a:r>
              <a:rPr lang="en-US" sz="5333" dirty="0">
                <a:solidFill>
                  <a:srgbClr val="FD9827"/>
                </a:solidFill>
              </a:rPr>
              <a:t> us-east-1 </a:t>
            </a:r>
            <a:r>
              <a:rPr lang="en-US" sz="5333" dirty="0"/>
              <a:t>and note what its called!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Go find your SSM Profile name in the output of the first </a:t>
            </a:r>
            <a:r>
              <a:rPr lang="en-US" sz="5333" dirty="0" err="1"/>
              <a:t>cfn</a:t>
            </a:r>
            <a:r>
              <a:rPr lang="en-US" sz="5333" dirty="0"/>
              <a:t> stack</a:t>
            </a:r>
            <a:endParaRPr lang="en-US" sz="4267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Launch the region2, primary account </a:t>
            </a:r>
            <a:r>
              <a:rPr lang="en-US" sz="5333" dirty="0" err="1"/>
              <a:t>cloudformation</a:t>
            </a:r>
            <a:r>
              <a:rPr lang="en-US" sz="5333" dirty="0"/>
              <a:t> stack in that account. You will need to enter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the </a:t>
            </a:r>
            <a:r>
              <a:rPr lang="en-US" sz="4267" dirty="0" err="1"/>
              <a:t>KeyPair</a:t>
            </a:r>
            <a:r>
              <a:rPr lang="en-US" sz="4267" dirty="0"/>
              <a:t> name that you created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the </a:t>
            </a:r>
            <a:r>
              <a:rPr lang="en-US" sz="4267" dirty="0" err="1"/>
              <a:t>SSMProfile</a:t>
            </a:r>
            <a:r>
              <a:rPr lang="en-US" sz="4267" dirty="0"/>
              <a:t> name from the primary stack </a:t>
            </a:r>
            <a:r>
              <a:rPr lang="en-US" sz="4267" dirty="0">
                <a:solidFill>
                  <a:srgbClr val="FD9827"/>
                </a:solidFill>
              </a:rPr>
              <a:t>(profiles are global!)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2B7C9-523B-1841-A1B0-5D6957029F01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2767848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D9DF-226A-7140-ADD2-0038BC6F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– Preparing the environment [2]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that you have the following resources created</a:t>
            </a:r>
            <a:endParaRPr lang="en-US" sz="3200" dirty="0"/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 VPC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 subnet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1 instance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2B7C9-523B-1841-A1B0-5D6957029F01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631728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5FDC-12C4-FE40-BD3C-6AC9CF0D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8"/>
            <a:ext cx="23485896" cy="1455309"/>
          </a:xfrm>
        </p:spPr>
        <p:txBody>
          <a:bodyPr/>
          <a:lstStyle/>
          <a:p>
            <a:r>
              <a:rPr lang="en-US" dirty="0"/>
              <a:t>Lab 4 – Testing the environment – before TGW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2110154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you can see your instance in session manager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Remember you will have to change your region if using CLI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Log in to the instance (10.2.1.100) and confirm it can’t ping any of the others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use the spreadsheet supplied 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that Internet browsing isn’t working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>
                <a:solidFill>
                  <a:srgbClr val="FB9738"/>
                </a:solidFill>
              </a:rPr>
              <a:t>curl </a:t>
            </a:r>
            <a:r>
              <a:rPr lang="en-US" sz="4267" dirty="0" err="1">
                <a:solidFill>
                  <a:srgbClr val="FB9738"/>
                </a:solidFill>
              </a:rPr>
              <a:t>amazon.co.uk</a:t>
            </a:r>
            <a:r>
              <a:rPr lang="en-US" sz="4267" dirty="0">
                <a:solidFill>
                  <a:srgbClr val="FB9738"/>
                </a:solidFill>
              </a:rPr>
              <a:t> </a:t>
            </a:r>
            <a:r>
              <a:rPr lang="en-US" sz="4267" dirty="0"/>
              <a:t>in </a:t>
            </a:r>
            <a:r>
              <a:rPr lang="en-US" sz="4267" dirty="0" err="1"/>
              <a:t>linux</a:t>
            </a:r>
            <a:r>
              <a:rPr lang="en-US" sz="4267" dirty="0"/>
              <a:t> will do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Check there is a transit gateway, it has a route table, and the VPC attachment is associated with it.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4800" dirty="0"/>
          </a:p>
          <a:p>
            <a:pPr algn="ctr">
              <a:buClr>
                <a:srgbClr val="9364E7"/>
              </a:buClr>
            </a:pPr>
            <a:r>
              <a:rPr lang="en-US" sz="4800" dirty="0">
                <a:solidFill>
                  <a:srgbClr val="FD9827"/>
                </a:solidFill>
              </a:rPr>
              <a:t>10.2.1.100 should be isolated from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1271336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9DA4E-D707-5840-948C-684F59F4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8AD0-B756-B24C-9ED0-F1ADDC49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4 – the talking bit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3FA59-B41F-124D-83B8-C464283671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60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89CE-64E1-1945-A964-3B454C5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must I know to avoid hiccups?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269" y="3200400"/>
            <a:ext cx="21015646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Everything you need is at </a:t>
            </a:r>
          </a:p>
          <a:p>
            <a:pPr marL="3962449" lvl="2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>
              <a:buClr>
                <a:srgbClr val="9364E7"/>
              </a:buClr>
            </a:pPr>
            <a:r>
              <a:rPr lang="en-US" sz="6600" dirty="0">
                <a:solidFill>
                  <a:srgbClr val="FB9738"/>
                </a:solidFill>
                <a:latin typeface="+mj-lt"/>
              </a:rPr>
              <a:t>www.networking-workshop.com</a:t>
            </a:r>
          </a:p>
          <a:p>
            <a:pPr marL="3962449" lvl="2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 default route (</a:t>
            </a:r>
            <a:r>
              <a:rPr lang="en-US" sz="5333" dirty="0">
                <a:latin typeface="+mj-lt"/>
              </a:rPr>
              <a:t>0.0.0.0/0</a:t>
            </a:r>
            <a:r>
              <a:rPr lang="en-US" sz="5333" dirty="0"/>
              <a:t>) means ‘send everything this way’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Just because you can’t ping some things, it may not be an error</a:t>
            </a:r>
          </a:p>
          <a:p>
            <a:pPr marL="3962449" lvl="2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533" dirty="0"/>
              <a:t>If you want to, use the matrix provided in the workshop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Provisioning errors sometimes happen on brand new accounts</a:t>
            </a:r>
          </a:p>
          <a:p>
            <a:pPr marL="3962449" lvl="2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533" dirty="0"/>
              <a:t>Wait 30 minutes</a:t>
            </a:r>
          </a:p>
        </p:txBody>
      </p:sp>
    </p:spTree>
    <p:extLst>
      <p:ext uri="{BB962C8B-B14F-4D97-AF65-F5344CB8AC3E}">
        <p14:creationId xmlns:p14="http://schemas.microsoft.com/office/powerpoint/2010/main" val="43184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71D50-0CA1-8143-BC23-F20364E42998}"/>
              </a:ext>
            </a:extLst>
          </p:cNvPr>
          <p:cNvGrpSpPr/>
          <p:nvPr/>
        </p:nvGrpSpPr>
        <p:grpSpPr>
          <a:xfrm>
            <a:off x="414995" y="449180"/>
            <a:ext cx="11528405" cy="6271030"/>
            <a:chOff x="155623" y="168442"/>
            <a:chExt cx="4323152" cy="235163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7CB07F3-08E3-F949-96D8-E5301FBB7BA3}"/>
                </a:ext>
              </a:extLst>
            </p:cNvPr>
            <p:cNvSpPr/>
            <p:nvPr/>
          </p:nvSpPr>
          <p:spPr>
            <a:xfrm>
              <a:off x="245122" y="220742"/>
              <a:ext cx="1529142" cy="2125416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ln w="0"/>
                  <a:solidFill>
                    <a:schemeClr val="accent6"/>
                  </a:solidFill>
                </a:rPr>
                <a:t>Boundary VPC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5280406C-68E3-1C4D-898A-20520A54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123" y="220742"/>
              <a:ext cx="165100" cy="208174"/>
            </a:xfrm>
            <a:prstGeom prst="rect">
              <a:avLst/>
            </a:prstGeom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F67EBBC-C7EA-5747-AC15-93EA14E36E52}"/>
                </a:ext>
              </a:extLst>
            </p:cNvPr>
            <p:cNvSpPr/>
            <p:nvPr/>
          </p:nvSpPr>
          <p:spPr>
            <a:xfrm>
              <a:off x="499721" y="138753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838ADDB-1D99-1145-BD26-033015429589}"/>
                </a:ext>
              </a:extLst>
            </p:cNvPr>
            <p:cNvSpPr/>
            <p:nvPr/>
          </p:nvSpPr>
          <p:spPr>
            <a:xfrm>
              <a:off x="499721" y="428916"/>
              <a:ext cx="1021880" cy="69603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6EAD45"/>
                  </a:solidFill>
                </a:rPr>
                <a:t>Public subnet</a:t>
              </a:r>
            </a:p>
          </p:txBody>
        </p:sp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BAFA0DCE-C0BC-D84A-A6D4-17369F6C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722" y="1387538"/>
              <a:ext cx="137160" cy="137160"/>
            </a:xfrm>
            <a:prstGeom prst="rect">
              <a:avLst/>
            </a:prstGeom>
          </p:spPr>
        </p:pic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939CB4AA-694B-B847-A3E8-A5E76889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9722" y="428917"/>
              <a:ext cx="137160" cy="137160"/>
            </a:xfrm>
            <a:prstGeom prst="rect">
              <a:avLst/>
            </a:prstGeom>
          </p:spPr>
        </p:pic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4BA58B-9A87-894B-B4E2-D28DC60FD2F0}"/>
                </a:ext>
              </a:extLst>
            </p:cNvPr>
            <p:cNvSpPr/>
            <p:nvPr/>
          </p:nvSpPr>
          <p:spPr>
            <a:xfrm>
              <a:off x="2835922" y="273919"/>
              <a:ext cx="1529142" cy="956183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ln w="0"/>
                  <a:solidFill>
                    <a:schemeClr val="accent6"/>
                  </a:solidFill>
                </a:rPr>
                <a:t>Private VPC1</a:t>
              </a:r>
              <a:endParaRPr lang="en-US" sz="1867" dirty="0">
                <a:ln w="0"/>
                <a:solidFill>
                  <a:schemeClr val="accent6"/>
                </a:solidFill>
              </a:endParaRPr>
            </a:p>
          </p:txBody>
        </p: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085B13E7-F304-5343-A1A6-0E86449A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273919"/>
              <a:ext cx="165100" cy="208174"/>
            </a:xfrm>
            <a:prstGeom prst="rect">
              <a:avLst/>
            </a:prstGeom>
          </p:spPr>
        </p:pic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204B712-D723-A54C-A953-26F2B8DE2E3F}"/>
                </a:ext>
              </a:extLst>
            </p:cNvPr>
            <p:cNvSpPr/>
            <p:nvPr/>
          </p:nvSpPr>
          <p:spPr>
            <a:xfrm>
              <a:off x="3090522" y="428916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83F0F2D4-61E9-9942-8834-CEC97D7A5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2" y="428917"/>
              <a:ext cx="137160" cy="13716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2BFD45F-2C9A-1045-B6E2-0E9DE925F62A}"/>
                </a:ext>
              </a:extLst>
            </p:cNvPr>
            <p:cNvSpPr txBox="1"/>
            <p:nvPr/>
          </p:nvSpPr>
          <p:spPr>
            <a:xfrm>
              <a:off x="1059416" y="876700"/>
              <a:ext cx="503379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NAT instance</a:t>
              </a:r>
            </a:p>
          </p:txBody>
        </p:sp>
        <p:pic>
          <p:nvPicPr>
            <p:cNvPr id="215" name="Graphic 214">
              <a:extLst>
                <a:ext uri="{FF2B5EF4-FFF2-40B4-BE49-F238E27FC236}">
                  <a16:creationId xmlns:a16="http://schemas.microsoft.com/office/drawing/2014/main" id="{251AA4AB-30DF-3443-8C81-A1FDCDBC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5453" y="672687"/>
              <a:ext cx="191305" cy="1913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0825A0E-6AB3-FA4F-922B-46D0F02CAFC1}"/>
                </a:ext>
              </a:extLst>
            </p:cNvPr>
            <p:cNvSpPr txBox="1"/>
            <p:nvPr/>
          </p:nvSpPr>
          <p:spPr>
            <a:xfrm>
              <a:off x="375256" y="880238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CF36DF72-27B3-434F-B694-9E8A7A8A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5985" y="672292"/>
              <a:ext cx="204409" cy="20440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0BDC242-1555-6E48-B6D4-2C42F8E2C705}"/>
                </a:ext>
              </a:extLst>
            </p:cNvPr>
            <p:cNvSpPr txBox="1"/>
            <p:nvPr/>
          </p:nvSpPr>
          <p:spPr>
            <a:xfrm>
              <a:off x="3227682" y="884085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1AB72E63-5F64-874E-BF44-9ABBFECF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676139"/>
              <a:ext cx="204409" cy="204409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53291CB-56F5-854C-8084-BF564A9E3CA1}"/>
                </a:ext>
              </a:extLst>
            </p:cNvPr>
            <p:cNvSpPr txBox="1"/>
            <p:nvPr/>
          </p:nvSpPr>
          <p:spPr>
            <a:xfrm>
              <a:off x="1861953" y="1590747"/>
              <a:ext cx="886280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AWS Transit Gateway 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2878771-094D-104B-A1E5-5762A74B52A9}"/>
                </a:ext>
              </a:extLst>
            </p:cNvPr>
            <p:cNvCxnSpPr>
              <a:cxnSpLocks/>
              <a:stCxn id="210" idx="1"/>
            </p:cNvCxnSpPr>
            <p:nvPr/>
          </p:nvCxnSpPr>
          <p:spPr>
            <a:xfrm flipH="1">
              <a:off x="2328697" y="776934"/>
              <a:ext cx="761825" cy="610603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B445A4-EE54-A343-8794-79CBDF295B7A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 flipH="1">
              <a:off x="1521601" y="1387537"/>
              <a:ext cx="807097" cy="348019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0B3CCB-6EBA-CD47-964A-878D3BF385A7}"/>
                </a:ext>
              </a:extLst>
            </p:cNvPr>
            <p:cNvSpPr/>
            <p:nvPr/>
          </p:nvSpPr>
          <p:spPr>
            <a:xfrm>
              <a:off x="2835922" y="1435750"/>
              <a:ext cx="1529142" cy="1006031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ln w="0"/>
                  <a:solidFill>
                    <a:schemeClr val="accent6"/>
                  </a:solidFill>
                </a:rPr>
                <a:t>Private VPC2</a:t>
              </a:r>
              <a:endParaRPr lang="en-US" sz="1867" dirty="0">
                <a:ln w="0"/>
                <a:solidFill>
                  <a:schemeClr val="accent6"/>
                </a:soli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59C5ED4-AE6C-E642-8620-F89E3E10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1435750"/>
              <a:ext cx="165100" cy="20817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B0DBC9-9671-964A-AFDD-E22FBCF6AA09}"/>
                </a:ext>
              </a:extLst>
            </p:cNvPr>
            <p:cNvSpPr/>
            <p:nvPr/>
          </p:nvSpPr>
          <p:spPr>
            <a:xfrm>
              <a:off x="3090521" y="159074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8C1490E-1A63-8042-A7B1-C9495B24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1" y="1590748"/>
              <a:ext cx="137160" cy="1371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D6F330-F7B7-5842-AF47-2A80CE6037E6}"/>
                </a:ext>
              </a:extLst>
            </p:cNvPr>
            <p:cNvSpPr txBox="1"/>
            <p:nvPr/>
          </p:nvSpPr>
          <p:spPr>
            <a:xfrm>
              <a:off x="3227681" y="2045916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9AE6EB-EA27-6E4B-8290-5C51105E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1837970"/>
              <a:ext cx="204409" cy="204409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BDC830-81D1-4647-9E61-CFF5C550BBF3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2327004" y="1385099"/>
              <a:ext cx="763517" cy="553667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F8FBBBAC-6012-2F47-927E-556274D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4329" y="1226773"/>
              <a:ext cx="321529" cy="32152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E26AD0-3626-C046-AE34-2B8963CB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624" y="168442"/>
              <a:ext cx="394" cy="22733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6D7687-B7C3-914D-B1A1-20F22F968D37}"/>
                </a:ext>
              </a:extLst>
            </p:cNvPr>
            <p:cNvCxnSpPr>
              <a:cxnSpLocks/>
            </p:cNvCxnSpPr>
            <p:nvPr/>
          </p:nvCxnSpPr>
          <p:spPr>
            <a:xfrm>
              <a:off x="155623" y="2441781"/>
              <a:ext cx="24307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8887B1-BB16-C242-A977-09C1000DB0F0}"/>
                </a:ext>
              </a:extLst>
            </p:cNvPr>
            <p:cNvCxnSpPr>
              <a:cxnSpLocks/>
            </p:cNvCxnSpPr>
            <p:nvPr/>
          </p:nvCxnSpPr>
          <p:spPr>
            <a:xfrm>
              <a:off x="177458" y="168442"/>
              <a:ext cx="42918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856188-913A-DA43-A94E-2551E1DB9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995" y="168442"/>
              <a:ext cx="1" cy="11366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0B8CAE-E536-0244-83E0-F7B65A02DC97}"/>
                </a:ext>
              </a:extLst>
            </p:cNvPr>
            <p:cNvCxnSpPr>
              <a:cxnSpLocks/>
            </p:cNvCxnSpPr>
            <p:nvPr/>
          </p:nvCxnSpPr>
          <p:spPr>
            <a:xfrm>
              <a:off x="2559355" y="1305111"/>
              <a:ext cx="1" cy="11366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967B89-5E41-1744-90B5-1AE0FDBD852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348" y="1317143"/>
              <a:ext cx="188294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6E96A3-4B67-CC4E-8A39-656D1289DB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FB3203-90E2-8741-B3BA-0F5F6C8BDC65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2520078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57E47F-1C5B-4E42-9871-542F2E129E88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01ECAF-0109-2942-ADC2-232941C8C2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775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400" y="435173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4030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B31EE5-F0D3-A84D-A331-F66AB9C393E3}"/>
              </a:ext>
            </a:extLst>
          </p:cNvPr>
          <p:cNvSpPr txBox="1"/>
          <p:nvPr/>
        </p:nvSpPr>
        <p:spPr>
          <a:xfrm>
            <a:off x="2209786" y="5954416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8394B8-3D3B-3545-8BAE-0A0BB4273BF2}"/>
              </a:ext>
            </a:extLst>
          </p:cNvPr>
          <p:cNvSpPr txBox="1"/>
          <p:nvPr/>
        </p:nvSpPr>
        <p:spPr>
          <a:xfrm>
            <a:off x="1596257" y="2811895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22AC21-37A3-9E45-85C3-AB8AD347220A}"/>
              </a:ext>
            </a:extLst>
          </p:cNvPr>
          <p:cNvSpPr txBox="1"/>
          <p:nvPr/>
        </p:nvSpPr>
        <p:spPr>
          <a:xfrm>
            <a:off x="1540840" y="5376825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5748BF-4398-AA41-9EDD-65F132A9C909}"/>
              </a:ext>
            </a:extLst>
          </p:cNvPr>
          <p:cNvSpPr txBox="1"/>
          <p:nvPr/>
        </p:nvSpPr>
        <p:spPr>
          <a:xfrm>
            <a:off x="8696091" y="2705543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87C79E-989C-4C4D-A028-445D1521D102}"/>
              </a:ext>
            </a:extLst>
          </p:cNvPr>
          <p:cNvSpPr txBox="1"/>
          <p:nvPr/>
        </p:nvSpPr>
        <p:spPr>
          <a:xfrm>
            <a:off x="9352154" y="2956556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A64A2-75C0-614A-B286-9E6E1BF54DD9}"/>
              </a:ext>
            </a:extLst>
          </p:cNvPr>
          <p:cNvSpPr txBox="1"/>
          <p:nvPr/>
        </p:nvSpPr>
        <p:spPr>
          <a:xfrm>
            <a:off x="8696091" y="5736650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786F57-24B9-C64B-95A5-B88F49625D02}"/>
              </a:ext>
            </a:extLst>
          </p:cNvPr>
          <p:cNvSpPr txBox="1"/>
          <p:nvPr/>
        </p:nvSpPr>
        <p:spPr>
          <a:xfrm>
            <a:off x="9330352" y="6209327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3C6DA2-7E5C-4047-B008-B9399E4F54A7}"/>
              </a:ext>
            </a:extLst>
          </p:cNvPr>
          <p:cNvSpPr txBox="1"/>
          <p:nvPr/>
        </p:nvSpPr>
        <p:spPr>
          <a:xfrm>
            <a:off x="19803812" y="10763614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10.2.1.0/24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EE7B25-6CA4-5140-9E28-6A1295803504}"/>
              </a:ext>
            </a:extLst>
          </p:cNvPr>
          <p:cNvSpPr txBox="1"/>
          <p:nvPr/>
        </p:nvSpPr>
        <p:spPr>
          <a:xfrm>
            <a:off x="20493491" y="11070037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10.2.0.0/16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ED3AFB-8E6D-FB4D-BFB6-A69358796A16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1" name="Graphic 217">
            <a:extLst>
              <a:ext uri="{FF2B5EF4-FFF2-40B4-BE49-F238E27FC236}">
                <a16:creationId xmlns:a16="http://schemas.microsoft.com/office/drawing/2014/main" id="{3F347DD0-8FB1-A842-BB57-558178E19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5399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2BD3-4DEC-E242-AA93-57E6C73D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– What we will 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454" y="2145323"/>
            <a:ext cx="20857461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the peer attachment from transit gateway in </a:t>
            </a:r>
            <a:r>
              <a:rPr lang="en-US" sz="5333" dirty="0">
                <a:solidFill>
                  <a:srgbClr val="FD9827"/>
                </a:solidFill>
              </a:rPr>
              <a:t>eu-west-1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Accepting the peer in transit gateway in </a:t>
            </a:r>
            <a:r>
              <a:rPr lang="en-US" sz="5333" dirty="0">
                <a:solidFill>
                  <a:srgbClr val="FD9827"/>
                </a:solidFill>
              </a:rPr>
              <a:t>us-east-1</a:t>
            </a:r>
            <a:endParaRPr lang="en-US" sz="4267" dirty="0">
              <a:solidFill>
                <a:srgbClr val="FD9827"/>
              </a:solidFill>
            </a:endParaRP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In the </a:t>
            </a:r>
            <a:r>
              <a:rPr lang="en-US" sz="5333" dirty="0">
                <a:solidFill>
                  <a:srgbClr val="FD9827"/>
                </a:solidFill>
              </a:rPr>
              <a:t>us-east-1</a:t>
            </a:r>
            <a:r>
              <a:rPr lang="en-US" sz="5333" dirty="0"/>
              <a:t> TGW main route table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Creating an association with the new peer attachment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Creating a default route to go via the peer attachment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In the </a:t>
            </a:r>
            <a:r>
              <a:rPr lang="en-US" sz="5333" dirty="0">
                <a:solidFill>
                  <a:srgbClr val="FD9827"/>
                </a:solidFill>
              </a:rPr>
              <a:t>eu-west-1</a:t>
            </a:r>
            <a:r>
              <a:rPr lang="en-US" sz="5333" dirty="0"/>
              <a:t> TGW route tables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Associating the peer to the </a:t>
            </a:r>
            <a:r>
              <a:rPr lang="en-US" sz="4267" dirty="0" err="1"/>
              <a:t>boundary_access</a:t>
            </a:r>
            <a:r>
              <a:rPr lang="en-US" sz="4267" dirty="0"/>
              <a:t> route table</a:t>
            </a:r>
            <a:endParaRPr lang="en-US" sz="4267" dirty="0">
              <a:solidFill>
                <a:srgbClr val="FD9827"/>
              </a:solidFill>
            </a:endParaRP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Adding a route to 10.2.0.0/16 via the peer attachment, to the </a:t>
            </a:r>
            <a:r>
              <a:rPr lang="en-US" sz="4267" dirty="0" err="1"/>
              <a:t>private_access</a:t>
            </a:r>
            <a:r>
              <a:rPr lang="en-US" sz="4267" dirty="0"/>
              <a:t> route table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  <a:p>
            <a:pPr algn="ctr">
              <a:buClr>
                <a:srgbClr val="9364E7"/>
              </a:buClr>
            </a:pPr>
            <a:r>
              <a:rPr lang="en-US" sz="5333" dirty="0">
                <a:solidFill>
                  <a:srgbClr val="FB9738"/>
                </a:solidFill>
              </a:rPr>
              <a:t>Test everything. What can ping to what?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2793286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CE893-775E-1F49-A1A7-ECCD3013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4 – the packet 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71D50-0CA1-8143-BC23-F20364E42998}"/>
              </a:ext>
            </a:extLst>
          </p:cNvPr>
          <p:cNvGrpSpPr/>
          <p:nvPr/>
        </p:nvGrpSpPr>
        <p:grpSpPr>
          <a:xfrm>
            <a:off x="414995" y="449180"/>
            <a:ext cx="11528405" cy="6271030"/>
            <a:chOff x="155623" y="168442"/>
            <a:chExt cx="4323152" cy="235163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7CB07F3-08E3-F949-96D8-E5301FBB7BA3}"/>
                </a:ext>
              </a:extLst>
            </p:cNvPr>
            <p:cNvSpPr/>
            <p:nvPr/>
          </p:nvSpPr>
          <p:spPr>
            <a:xfrm>
              <a:off x="245122" y="220742"/>
              <a:ext cx="1529142" cy="2125416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ln w="0"/>
                  <a:solidFill>
                    <a:schemeClr val="accent6"/>
                  </a:solidFill>
                </a:rPr>
                <a:t>Boundary VPC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5280406C-68E3-1C4D-898A-20520A54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123" y="220742"/>
              <a:ext cx="165100" cy="208174"/>
            </a:xfrm>
            <a:prstGeom prst="rect">
              <a:avLst/>
            </a:prstGeom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F67EBBC-C7EA-5747-AC15-93EA14E36E52}"/>
                </a:ext>
              </a:extLst>
            </p:cNvPr>
            <p:cNvSpPr/>
            <p:nvPr/>
          </p:nvSpPr>
          <p:spPr>
            <a:xfrm>
              <a:off x="499721" y="138753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838ADDB-1D99-1145-BD26-033015429589}"/>
                </a:ext>
              </a:extLst>
            </p:cNvPr>
            <p:cNvSpPr/>
            <p:nvPr/>
          </p:nvSpPr>
          <p:spPr>
            <a:xfrm>
              <a:off x="499721" y="428916"/>
              <a:ext cx="1021880" cy="69603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6EAD45"/>
                  </a:solidFill>
                </a:rPr>
                <a:t>Public subnet</a:t>
              </a:r>
            </a:p>
          </p:txBody>
        </p:sp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BAFA0DCE-C0BC-D84A-A6D4-17369F6C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722" y="1387538"/>
              <a:ext cx="137160" cy="137160"/>
            </a:xfrm>
            <a:prstGeom prst="rect">
              <a:avLst/>
            </a:prstGeom>
          </p:spPr>
        </p:pic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939CB4AA-694B-B847-A3E8-A5E76889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9722" y="428917"/>
              <a:ext cx="137160" cy="137160"/>
            </a:xfrm>
            <a:prstGeom prst="rect">
              <a:avLst/>
            </a:prstGeom>
          </p:spPr>
        </p:pic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4BA58B-9A87-894B-B4E2-D28DC60FD2F0}"/>
                </a:ext>
              </a:extLst>
            </p:cNvPr>
            <p:cNvSpPr/>
            <p:nvPr/>
          </p:nvSpPr>
          <p:spPr>
            <a:xfrm>
              <a:off x="2835922" y="273919"/>
              <a:ext cx="1529142" cy="956183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ln w="0"/>
                  <a:solidFill>
                    <a:schemeClr val="accent6"/>
                  </a:solidFill>
                </a:rPr>
                <a:t>VPC B</a:t>
              </a:r>
            </a:p>
          </p:txBody>
        </p: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085B13E7-F304-5343-A1A6-0E86449A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273919"/>
              <a:ext cx="165100" cy="208174"/>
            </a:xfrm>
            <a:prstGeom prst="rect">
              <a:avLst/>
            </a:prstGeom>
          </p:spPr>
        </p:pic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204B712-D723-A54C-A953-26F2B8DE2E3F}"/>
                </a:ext>
              </a:extLst>
            </p:cNvPr>
            <p:cNvSpPr/>
            <p:nvPr/>
          </p:nvSpPr>
          <p:spPr>
            <a:xfrm>
              <a:off x="3090522" y="428916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83F0F2D4-61E9-9942-8834-CEC97D7A5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2" y="428917"/>
              <a:ext cx="137160" cy="13716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2BFD45F-2C9A-1045-B6E2-0E9DE925F62A}"/>
                </a:ext>
              </a:extLst>
            </p:cNvPr>
            <p:cNvSpPr txBox="1"/>
            <p:nvPr/>
          </p:nvSpPr>
          <p:spPr>
            <a:xfrm>
              <a:off x="1059416" y="876700"/>
              <a:ext cx="503379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NAT instance</a:t>
              </a:r>
            </a:p>
          </p:txBody>
        </p:sp>
        <p:pic>
          <p:nvPicPr>
            <p:cNvPr id="215" name="Graphic 214">
              <a:extLst>
                <a:ext uri="{FF2B5EF4-FFF2-40B4-BE49-F238E27FC236}">
                  <a16:creationId xmlns:a16="http://schemas.microsoft.com/office/drawing/2014/main" id="{251AA4AB-30DF-3443-8C81-A1FDCDBC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5453" y="672687"/>
              <a:ext cx="191305" cy="1913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0825A0E-6AB3-FA4F-922B-46D0F02CAFC1}"/>
                </a:ext>
              </a:extLst>
            </p:cNvPr>
            <p:cNvSpPr txBox="1"/>
            <p:nvPr/>
          </p:nvSpPr>
          <p:spPr>
            <a:xfrm>
              <a:off x="375256" y="880238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CF36DF72-27B3-434F-B694-9E8A7A8A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5985" y="672292"/>
              <a:ext cx="204409" cy="20440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0BDC242-1555-6E48-B6D4-2C42F8E2C705}"/>
                </a:ext>
              </a:extLst>
            </p:cNvPr>
            <p:cNvSpPr txBox="1"/>
            <p:nvPr/>
          </p:nvSpPr>
          <p:spPr>
            <a:xfrm>
              <a:off x="3227682" y="884085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1AB72E63-5F64-874E-BF44-9ABBFECF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676139"/>
              <a:ext cx="204409" cy="204409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53291CB-56F5-854C-8084-BF564A9E3CA1}"/>
                </a:ext>
              </a:extLst>
            </p:cNvPr>
            <p:cNvSpPr txBox="1"/>
            <p:nvPr/>
          </p:nvSpPr>
          <p:spPr>
            <a:xfrm>
              <a:off x="1861953" y="1590747"/>
              <a:ext cx="886280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AWS Transit Gateway 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2878771-094D-104B-A1E5-5762A74B52A9}"/>
                </a:ext>
              </a:extLst>
            </p:cNvPr>
            <p:cNvCxnSpPr>
              <a:cxnSpLocks/>
              <a:stCxn id="210" idx="1"/>
            </p:cNvCxnSpPr>
            <p:nvPr/>
          </p:nvCxnSpPr>
          <p:spPr>
            <a:xfrm flipH="1">
              <a:off x="2328697" y="776934"/>
              <a:ext cx="761825" cy="610603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B445A4-EE54-A343-8794-79CBDF295B7A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 flipH="1">
              <a:off x="1521601" y="1387537"/>
              <a:ext cx="807097" cy="348019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0B3CCB-6EBA-CD47-964A-878D3BF385A7}"/>
                </a:ext>
              </a:extLst>
            </p:cNvPr>
            <p:cNvSpPr/>
            <p:nvPr/>
          </p:nvSpPr>
          <p:spPr>
            <a:xfrm>
              <a:off x="2835922" y="1435750"/>
              <a:ext cx="1529142" cy="1006031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ln w="0"/>
                  <a:solidFill>
                    <a:schemeClr val="accent6"/>
                  </a:solidFill>
                </a:rPr>
                <a:t>VPC C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59C5ED4-AE6C-E642-8620-F89E3E10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1435750"/>
              <a:ext cx="165100" cy="20817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B0DBC9-9671-964A-AFDD-E22FBCF6AA09}"/>
                </a:ext>
              </a:extLst>
            </p:cNvPr>
            <p:cNvSpPr/>
            <p:nvPr/>
          </p:nvSpPr>
          <p:spPr>
            <a:xfrm>
              <a:off x="3090521" y="159074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8C1490E-1A63-8042-A7B1-C9495B24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1" y="1590748"/>
              <a:ext cx="137160" cy="1371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D6F330-F7B7-5842-AF47-2A80CE6037E6}"/>
                </a:ext>
              </a:extLst>
            </p:cNvPr>
            <p:cNvSpPr txBox="1"/>
            <p:nvPr/>
          </p:nvSpPr>
          <p:spPr>
            <a:xfrm>
              <a:off x="3227681" y="2045916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9AE6EB-EA27-6E4B-8290-5C51105E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1837970"/>
              <a:ext cx="204409" cy="204409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BDC830-81D1-4647-9E61-CFF5C550BBF3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2327004" y="1385099"/>
              <a:ext cx="763517" cy="553667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F8FBBBAC-6012-2F47-927E-556274D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4329" y="1226773"/>
              <a:ext cx="321529" cy="32152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E26AD0-3626-C046-AE34-2B8963CB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624" y="168442"/>
              <a:ext cx="394" cy="22733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6D7687-B7C3-914D-B1A1-20F22F968D37}"/>
                </a:ext>
              </a:extLst>
            </p:cNvPr>
            <p:cNvCxnSpPr>
              <a:cxnSpLocks/>
            </p:cNvCxnSpPr>
            <p:nvPr/>
          </p:nvCxnSpPr>
          <p:spPr>
            <a:xfrm>
              <a:off x="155623" y="2441781"/>
              <a:ext cx="24307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8887B1-BB16-C242-A977-09C1000DB0F0}"/>
                </a:ext>
              </a:extLst>
            </p:cNvPr>
            <p:cNvCxnSpPr>
              <a:cxnSpLocks/>
            </p:cNvCxnSpPr>
            <p:nvPr/>
          </p:nvCxnSpPr>
          <p:spPr>
            <a:xfrm>
              <a:off x="177458" y="168442"/>
              <a:ext cx="42918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856188-913A-DA43-A94E-2551E1DB9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995" y="168442"/>
              <a:ext cx="1" cy="11366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0B8CAE-E536-0244-83E0-F7B65A02DC97}"/>
                </a:ext>
              </a:extLst>
            </p:cNvPr>
            <p:cNvCxnSpPr>
              <a:cxnSpLocks/>
            </p:cNvCxnSpPr>
            <p:nvPr/>
          </p:nvCxnSpPr>
          <p:spPr>
            <a:xfrm>
              <a:off x="2559355" y="1305111"/>
              <a:ext cx="1" cy="11366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967B89-5E41-1744-90B5-1AE0FDBD852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348" y="1317143"/>
              <a:ext cx="188294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6E96A3-4B67-CC4E-8A39-656D1289DB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FB3203-90E2-8741-B3BA-0F5F6C8BDC65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2520078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57E47F-1C5B-4E42-9871-542F2E129E88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01ECAF-0109-2942-ADC2-232941C8C2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775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400" y="435173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435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D7D11B5-74B0-EB4F-815D-9EE433948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97426"/>
              </p:ext>
            </p:extLst>
          </p:nvPr>
        </p:nvGraphicFramePr>
        <p:xfrm>
          <a:off x="299330" y="7216109"/>
          <a:ext cx="6713389" cy="31877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EAD4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EAD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boundary_access</a:t>
                      </a:r>
                      <a:r>
                        <a:rPr lang="en-US" sz="2400" b="1" dirty="0"/>
                        <a:t> route table</a:t>
                      </a:r>
                    </a:p>
                  </a:txBody>
                  <a:tcPr marL="243840" marR="243840" marT="121920" marB="121920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27411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10.0.0.0/8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Blackhole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76691162"/>
                  </a:ext>
                </a:extLst>
              </a:tr>
              <a:tr h="580683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192.168.0.0/16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Boundary-Attachment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03814D4E-E715-5148-AD22-F2BF51B26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33377"/>
              </p:ext>
            </p:extLst>
          </p:nvPr>
        </p:nvGraphicFramePr>
        <p:xfrm>
          <a:off x="6892362" y="1077835"/>
          <a:ext cx="6713389" cy="325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private_access</a:t>
                      </a:r>
                      <a:r>
                        <a:rPr lang="en-US" sz="2400" b="1" dirty="0"/>
                        <a:t> route table</a:t>
                      </a:r>
                    </a:p>
                  </a:txBody>
                  <a:tcPr marL="243840" marR="243840" marT="121920" marB="121920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10.0.0.0/16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VPC1-Attachment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10.1.0.0/16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VPC2-Attachment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76691162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Peer-Attachment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63879346"/>
                  </a:ext>
                </a:extLst>
              </a:tr>
            </a:tbl>
          </a:graphicData>
        </a:graphic>
      </p:graphicFrame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672153-6C8F-8040-B070-5F391B5F08DC}"/>
              </a:ext>
            </a:extLst>
          </p:cNvPr>
          <p:cNvCxnSpPr>
            <a:cxnSpLocks/>
            <a:stCxn id="222" idx="0"/>
            <a:endCxn id="58" idx="1"/>
          </p:cNvCxnSpPr>
          <p:nvPr/>
        </p:nvCxnSpPr>
        <p:spPr>
          <a:xfrm flipV="1">
            <a:off x="6146917" y="2703435"/>
            <a:ext cx="745445" cy="567961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4B8058-B913-6747-B581-11D5D258680E}"/>
              </a:ext>
            </a:extLst>
          </p:cNvPr>
          <p:cNvCxnSpPr>
            <a:cxnSpLocks/>
            <a:stCxn id="57" idx="0"/>
            <a:endCxn id="221" idx="0"/>
          </p:cNvCxnSpPr>
          <p:nvPr/>
        </p:nvCxnSpPr>
        <p:spPr>
          <a:xfrm flipV="1">
            <a:off x="3656024" y="4241994"/>
            <a:ext cx="2490891" cy="2974115"/>
          </a:xfrm>
          <a:prstGeom prst="line">
            <a:avLst/>
          </a:prstGeom>
          <a:ln>
            <a:solidFill>
              <a:srgbClr val="6EAD4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38BD511-1804-8349-A996-7C3CFE218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87187"/>
              </p:ext>
            </p:extLst>
          </p:nvPr>
        </p:nvGraphicFramePr>
        <p:xfrm>
          <a:off x="8534834" y="10545997"/>
          <a:ext cx="6713389" cy="2600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955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883837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A43C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6A43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private_access</a:t>
                      </a:r>
                      <a:r>
                        <a:rPr lang="en-US" sz="2400" b="1" dirty="0"/>
                        <a:t> route table</a:t>
                      </a:r>
                    </a:p>
                  </a:txBody>
                  <a:tcPr marL="243840" marR="243840" marT="121920" marB="121920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Peer-Attachment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545448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VPC3-Attachment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76691162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70FC386-C8A0-7D43-A7E4-7FC43103B785}"/>
              </a:ext>
            </a:extLst>
          </p:cNvPr>
          <p:cNvCxnSpPr>
            <a:cxnSpLocks/>
            <a:stCxn id="66" idx="3"/>
            <a:endCxn id="87" idx="1"/>
          </p:cNvCxnSpPr>
          <p:nvPr/>
        </p:nvCxnSpPr>
        <p:spPr>
          <a:xfrm flipV="1">
            <a:off x="15248223" y="10092673"/>
            <a:ext cx="1373426" cy="1753804"/>
          </a:xfrm>
          <a:prstGeom prst="line">
            <a:avLst/>
          </a:prstGeom>
          <a:ln>
            <a:solidFill>
              <a:srgbClr val="6A43C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0DAD3A-A1A6-3848-8157-915765791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98671"/>
              </p:ext>
            </p:extLst>
          </p:nvPr>
        </p:nvGraphicFramePr>
        <p:xfrm>
          <a:off x="18182475" y="5880336"/>
          <a:ext cx="5866278" cy="195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2243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3234035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CIDR Range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Next Hop</a:t>
                      </a:r>
                      <a:endParaRPr lang="en-US" sz="2400" b="1" dirty="0"/>
                    </a:p>
                  </a:txBody>
                  <a:tcPr marL="243840" marR="243840" marT="121920" marB="121920" anchor="ctr">
                    <a:solidFill>
                      <a:srgbClr val="2FA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6405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10.2.0.0/16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local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0.0.0.0/0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TGW Attachment</a:t>
                      </a: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D1E571A-CF8F-154C-BAD4-C86C7495C8BA}"/>
              </a:ext>
            </a:extLst>
          </p:cNvPr>
          <p:cNvCxnSpPr>
            <a:cxnSpLocks/>
            <a:stCxn id="69" idx="0"/>
            <a:endCxn id="72" idx="2"/>
          </p:cNvCxnSpPr>
          <p:nvPr/>
        </p:nvCxnSpPr>
        <p:spPr>
          <a:xfrm flipV="1">
            <a:off x="20738211" y="7831056"/>
            <a:ext cx="377403" cy="1400033"/>
          </a:xfrm>
          <a:prstGeom prst="line">
            <a:avLst/>
          </a:prstGeom>
          <a:ln>
            <a:solidFill>
              <a:srgbClr val="2FA2C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65F3575F-B21D-CA4C-8B10-B2D8FC82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07415"/>
              </p:ext>
            </p:extLst>
          </p:nvPr>
        </p:nvGraphicFramePr>
        <p:xfrm>
          <a:off x="19816111" y="10567947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93384B1D-C921-234A-8A7C-9F96E0A0B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5625"/>
              </p:ext>
            </p:extLst>
          </p:nvPr>
        </p:nvGraphicFramePr>
        <p:xfrm>
          <a:off x="14011999" y="834044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5071E5F8-5100-594A-ABE6-9B9A1F558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735"/>
              </p:ext>
            </p:extLst>
          </p:nvPr>
        </p:nvGraphicFramePr>
        <p:xfrm>
          <a:off x="3468007" y="5823099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689AE9D5-7E84-B44A-868B-022534A4C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20743"/>
              </p:ext>
            </p:extLst>
          </p:nvPr>
        </p:nvGraphicFramePr>
        <p:xfrm>
          <a:off x="354340" y="1461947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65E91BF5-347C-7548-B0BE-9ED2CD055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83271"/>
              </p:ext>
            </p:extLst>
          </p:nvPr>
        </p:nvGraphicFramePr>
        <p:xfrm>
          <a:off x="-1051572" y="-3023275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845DFFED-C170-6347-89DB-24D162E94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88904"/>
              </p:ext>
            </p:extLst>
          </p:nvPr>
        </p:nvGraphicFramePr>
        <p:xfrm>
          <a:off x="6872759" y="4354168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39D27F33-925F-F54E-921C-349868530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521088"/>
              </p:ext>
            </p:extLst>
          </p:nvPr>
        </p:nvGraphicFramePr>
        <p:xfrm>
          <a:off x="14684681" y="10551901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56824152-BBF3-4F44-86E7-5F226EAC9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26810"/>
              </p:ext>
            </p:extLst>
          </p:nvPr>
        </p:nvGraphicFramePr>
        <p:xfrm>
          <a:off x="19955217" y="10093923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350039CA-C950-6A4F-A64E-0E1FEEFB0014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85" name="Graphic 217">
            <a:extLst>
              <a:ext uri="{FF2B5EF4-FFF2-40B4-BE49-F238E27FC236}">
                <a16:creationId xmlns:a16="http://schemas.microsoft.com/office/drawing/2014/main" id="{2A93A9BC-ED77-9645-B00C-9D6549F4E8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82AB77C-61D3-FE42-ABCA-9A3BF2FCC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76341"/>
              </p:ext>
            </p:extLst>
          </p:nvPr>
        </p:nvGraphicFramePr>
        <p:xfrm>
          <a:off x="354340" y="3807797"/>
          <a:ext cx="4291000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41907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149093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10.2.1.100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94953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185 C -0.00816 -0.0108 -0.01649 -0.01975 -0.02326 -0.03858 C -0.03003 -0.05741 -0.03507 -0.07037 -0.0401 -0.11481 C -0.04514 -0.15926 -0.06111 -0.27623 -0.05312 -0.30648 " pathEditMode="relative" ptsTypes="AAAA">
                                      <p:cBhvr>
                                        <p:cTn id="4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2 C 0.02274 0.01698 0.0467 0.03303 0.06285 0.05895 C 0.07899 0.08488 0.09045 0.1108 0.09566 0.15617 C 0.10087 0.20154 0.08507 0.30185 0.0941 0.33086 " pathEditMode="relative" ptsTypes="AAAA">
                                      <p:cBhvr>
                                        <p:cTn id="4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080FB-3392-1148-86FB-B227E259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4 – the doing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D078-9814-DD47-AF60-BCACBA3E3E27}"/>
              </a:ext>
            </a:extLst>
          </p:cNvPr>
          <p:cNvSpPr txBox="1"/>
          <p:nvPr/>
        </p:nvSpPr>
        <p:spPr>
          <a:xfrm>
            <a:off x="0" y="1469931"/>
            <a:ext cx="24384000" cy="105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 a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third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VPC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second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region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</a:p>
          <a:p>
            <a:pPr algn="ctr"/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using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transit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gateway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peering</a:t>
            </a:r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Associate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peer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attachment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correct</a:t>
            </a:r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route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tables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at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both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ends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peer</a:t>
            </a:r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routes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correct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tables</a:t>
            </a:r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1: 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between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everything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2: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curl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amazon.co.uk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web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D10D0F-C454-3A48-A0D7-CC374442911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3437078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EE218C5-1B32-E64D-8643-B7271441713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5 min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15C11-DAA3-754F-BC38-AFD0950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Discussion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652F1-9F3D-8D44-855B-B83EF527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6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652F1-9F3D-8D44-855B-B83EF527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28142"/>
            <a:r>
              <a:rPr lang="en-US" sz="9600" dirty="0"/>
              <a:t>Lab 5 – the talking bit</a:t>
            </a:r>
          </a:p>
        </p:txBody>
      </p:sp>
    </p:spTree>
    <p:extLst>
      <p:ext uri="{BB962C8B-B14F-4D97-AF65-F5344CB8AC3E}">
        <p14:creationId xmlns:p14="http://schemas.microsoft.com/office/powerpoint/2010/main" val="41506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578123" y="766213"/>
            <a:ext cx="20862779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128" y="766214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2798937" y="1828421"/>
            <a:ext cx="8502419" cy="9629728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35985" y="1876475"/>
            <a:ext cx="8505091" cy="9629728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98939" y="1828424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987" y="1876477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644767" y="4334541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63" y="3246470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4999452" y="435551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43337" y="3246471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A9B25D-FDAA-7547-82FC-7F41041A9D6F}"/>
              </a:ext>
            </a:extLst>
          </p:cNvPr>
          <p:cNvSpPr txBox="1"/>
          <p:nvPr/>
        </p:nvSpPr>
        <p:spPr>
          <a:xfrm>
            <a:off x="13248377" y="914347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Mirror Target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D01D387-FB13-DB47-94FF-09104CC7C2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92263" y="8034431"/>
            <a:ext cx="1090179" cy="109017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410EF4-01E6-964B-B932-A7A211E26F7A}"/>
              </a:ext>
            </a:extLst>
          </p:cNvPr>
          <p:cNvCxnSpPr>
            <a:cxnSpLocks/>
          </p:cNvCxnSpPr>
          <p:nvPr/>
        </p:nvCxnSpPr>
        <p:spPr>
          <a:xfrm flipH="1" flipV="1">
            <a:off x="4939380" y="325156"/>
            <a:ext cx="1567619" cy="2807245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3960F-20A0-C549-8CD0-68587120028A}"/>
              </a:ext>
            </a:extLst>
          </p:cNvPr>
          <p:cNvCxnSpPr/>
          <p:nvPr/>
        </p:nvCxnSpPr>
        <p:spPr>
          <a:xfrm flipH="1">
            <a:off x="7924802" y="3848101"/>
            <a:ext cx="81915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EA5EF8-914F-E04C-BFC0-2DF432BC544B}"/>
              </a:ext>
            </a:extLst>
          </p:cNvPr>
          <p:cNvCxnSpPr>
            <a:cxnSpLocks/>
          </p:cNvCxnSpPr>
          <p:nvPr/>
        </p:nvCxnSpPr>
        <p:spPr>
          <a:xfrm flipH="1" flipV="1">
            <a:off x="7924803" y="4531572"/>
            <a:ext cx="6377099" cy="347909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A9E8ED-6AC0-C740-B932-4676A6224277}"/>
              </a:ext>
            </a:extLst>
          </p:cNvPr>
          <p:cNvCxnSpPr>
            <a:cxnSpLocks/>
          </p:cNvCxnSpPr>
          <p:nvPr/>
        </p:nvCxnSpPr>
        <p:spPr>
          <a:xfrm flipH="1">
            <a:off x="16069875" y="8522973"/>
            <a:ext cx="2141317" cy="0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E8F770E-525A-B242-8103-553BC14497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50648" y="7952984"/>
            <a:ext cx="1253067" cy="125306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273C04E-3BCF-A348-9709-E19346CCC348}"/>
              </a:ext>
            </a:extLst>
          </p:cNvPr>
          <p:cNvSpPr txBox="1"/>
          <p:nvPr/>
        </p:nvSpPr>
        <p:spPr>
          <a:xfrm>
            <a:off x="17159441" y="9167488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SSM endpoints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C4C980-54B6-8C42-B2E6-E0111F7B36FD}"/>
              </a:ext>
            </a:extLst>
          </p:cNvPr>
          <p:cNvSpPr txBox="1"/>
          <p:nvPr/>
        </p:nvSpPr>
        <p:spPr>
          <a:xfrm>
            <a:off x="15815515" y="8450996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9079AC-88A2-6A41-B8BB-DC03B883D17A}"/>
              </a:ext>
            </a:extLst>
          </p:cNvPr>
          <p:cNvSpPr txBox="1"/>
          <p:nvPr/>
        </p:nvSpPr>
        <p:spPr>
          <a:xfrm rot="1734143">
            <a:off x="13202968" y="7880749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519461-63C7-084B-97E0-8FF7B0E6F4C7}"/>
              </a:ext>
            </a:extLst>
          </p:cNvPr>
          <p:cNvSpPr txBox="1"/>
          <p:nvPr/>
        </p:nvSpPr>
        <p:spPr>
          <a:xfrm>
            <a:off x="19332451" y="11566686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40B54-6415-8C4B-BAED-9FCD24127C95}"/>
              </a:ext>
            </a:extLst>
          </p:cNvPr>
          <p:cNvSpPr txBox="1"/>
          <p:nvPr/>
        </p:nvSpPr>
        <p:spPr>
          <a:xfrm>
            <a:off x="8329452" y="10959287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285902-31F4-8F42-9D21-3F3A73ADCB37}"/>
              </a:ext>
            </a:extLst>
          </p:cNvPr>
          <p:cNvSpPr txBox="1"/>
          <p:nvPr/>
        </p:nvSpPr>
        <p:spPr>
          <a:xfrm>
            <a:off x="18151136" y="1092077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</p:spTree>
    <p:extLst>
      <p:ext uri="{BB962C8B-B14F-4D97-AF65-F5344CB8AC3E}">
        <p14:creationId xmlns:p14="http://schemas.microsoft.com/office/powerpoint/2010/main" val="153711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22130" y="935332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6015" y="8244285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08" grpId="0" animBg="1"/>
      <p:bldP spid="210" grpId="0" animBg="1"/>
      <p:bldP spid="214" grpId="0"/>
      <p:bldP spid="217" grpId="0"/>
      <p:bldP spid="219" grpId="0"/>
      <p:bldP spid="221" grpId="0"/>
      <p:bldP spid="22" grpId="0" animBg="1"/>
      <p:bldP spid="24" grpId="0" animBg="1"/>
      <p:bldP spid="26" grpId="0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1338-D37F-584B-92AE-FA30EB07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 – What we will 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78" y="2148668"/>
            <a:ext cx="22329453" cy="8752330"/>
          </a:xfrm>
        </p:spPr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the mirror target using eth1 on Traffic Mirror instance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Setting up the mirror filter to capture http packets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/>
              <a:t>tcp</a:t>
            </a:r>
            <a:r>
              <a:rPr lang="en-US" sz="4267" dirty="0"/>
              <a:t> filter, with inbound traffic to destination port 80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/>
              <a:t>tcp</a:t>
            </a:r>
            <a:r>
              <a:rPr lang="en-US" sz="4267" dirty="0"/>
              <a:t> filter, with outbound traffic from source port 80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the mirror session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source is NAT instance interface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Session ID is 1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VNI is the VXLAN label you want to use (1111)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Configuring a virtual interface on the mirror target for VXLAN traffic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Browsing the Internet from the private NAT test instance (192.168.2.100) and seeing what is captured</a:t>
            </a:r>
          </a:p>
        </p:txBody>
      </p:sp>
    </p:spTree>
    <p:extLst>
      <p:ext uri="{BB962C8B-B14F-4D97-AF65-F5344CB8AC3E}">
        <p14:creationId xmlns:p14="http://schemas.microsoft.com/office/powerpoint/2010/main" val="1080709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FA0F-1FA6-584E-824C-F9B2717F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 – Linux commands you will need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Creating a virtual interface for </a:t>
            </a:r>
            <a:r>
              <a:rPr lang="en-US" sz="5333" dirty="0" err="1"/>
              <a:t>vxlan</a:t>
            </a:r>
            <a:r>
              <a:rPr lang="en-US" sz="5333" dirty="0"/>
              <a:t> packets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>
                <a:solidFill>
                  <a:srgbClr val="FD9827"/>
                </a:solidFill>
              </a:rPr>
              <a:t>sudo</a:t>
            </a:r>
            <a:r>
              <a:rPr lang="en-US" sz="4267" dirty="0">
                <a:solidFill>
                  <a:srgbClr val="FD9827"/>
                </a:solidFill>
              </a:rPr>
              <a:t> </a:t>
            </a:r>
            <a:r>
              <a:rPr lang="en-US" sz="4267" dirty="0" err="1">
                <a:solidFill>
                  <a:srgbClr val="FD9827"/>
                </a:solidFill>
              </a:rPr>
              <a:t>ip</a:t>
            </a:r>
            <a:r>
              <a:rPr lang="en-US" sz="4267" dirty="0">
                <a:solidFill>
                  <a:srgbClr val="FD9827"/>
                </a:solidFill>
              </a:rPr>
              <a:t> link add vxlan0 type </a:t>
            </a:r>
            <a:r>
              <a:rPr lang="en-US" sz="4267" dirty="0" err="1">
                <a:solidFill>
                  <a:srgbClr val="FD9827"/>
                </a:solidFill>
              </a:rPr>
              <a:t>vxlan</a:t>
            </a:r>
            <a:r>
              <a:rPr lang="en-US" sz="4267" dirty="0">
                <a:solidFill>
                  <a:srgbClr val="FD9827"/>
                </a:solidFill>
              </a:rPr>
              <a:t> id 1111 group 239.1.1.1 dev eth1 </a:t>
            </a:r>
            <a:r>
              <a:rPr lang="en-US" sz="4267" dirty="0" err="1">
                <a:solidFill>
                  <a:srgbClr val="FD9827"/>
                </a:solidFill>
              </a:rPr>
              <a:t>dstport</a:t>
            </a:r>
            <a:r>
              <a:rPr lang="en-US" sz="4267" dirty="0">
                <a:solidFill>
                  <a:srgbClr val="FD9827"/>
                </a:solidFill>
              </a:rPr>
              <a:t> 4789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Enabling the virtual interface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>
                <a:solidFill>
                  <a:srgbClr val="FD9827"/>
                </a:solidFill>
              </a:rPr>
              <a:t>sudo</a:t>
            </a:r>
            <a:r>
              <a:rPr lang="en-US" sz="4267" dirty="0">
                <a:solidFill>
                  <a:srgbClr val="FD9827"/>
                </a:solidFill>
              </a:rPr>
              <a:t> </a:t>
            </a:r>
            <a:r>
              <a:rPr lang="en-US" sz="4267" dirty="0" err="1">
                <a:solidFill>
                  <a:srgbClr val="FD9827"/>
                </a:solidFill>
              </a:rPr>
              <a:t>ip</a:t>
            </a:r>
            <a:r>
              <a:rPr lang="en-US" sz="4267" dirty="0">
                <a:solidFill>
                  <a:srgbClr val="FD9827"/>
                </a:solidFill>
              </a:rPr>
              <a:t> link set up vxlan0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Enabling packet capture on the </a:t>
            </a:r>
            <a:r>
              <a:rPr lang="en-US" sz="5333" dirty="0" err="1"/>
              <a:t>vxlan</a:t>
            </a:r>
            <a:r>
              <a:rPr lang="en-US" sz="5333" dirty="0"/>
              <a:t> port to be shown on screen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 err="1">
                <a:solidFill>
                  <a:srgbClr val="FD9827"/>
                </a:solidFill>
              </a:rPr>
              <a:t>sudo</a:t>
            </a:r>
            <a:r>
              <a:rPr lang="en-US" sz="4267" dirty="0">
                <a:solidFill>
                  <a:srgbClr val="FD9827"/>
                </a:solidFill>
              </a:rPr>
              <a:t> </a:t>
            </a:r>
            <a:r>
              <a:rPr lang="en-US" sz="4267" dirty="0" err="1">
                <a:solidFill>
                  <a:srgbClr val="FD9827"/>
                </a:solidFill>
              </a:rPr>
              <a:t>tcpdump</a:t>
            </a:r>
            <a:r>
              <a:rPr lang="en-US" sz="4267" dirty="0">
                <a:solidFill>
                  <a:srgbClr val="FD9827"/>
                </a:solidFill>
              </a:rPr>
              <a:t> -</a:t>
            </a:r>
            <a:r>
              <a:rPr lang="en-US" sz="4267" dirty="0" err="1">
                <a:solidFill>
                  <a:srgbClr val="FD9827"/>
                </a:solidFill>
              </a:rPr>
              <a:t>nni</a:t>
            </a:r>
            <a:r>
              <a:rPr lang="en-US" sz="4267" dirty="0">
                <a:solidFill>
                  <a:srgbClr val="FD9827"/>
                </a:solidFill>
              </a:rPr>
              <a:t> vxlan0 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Getting more detail for the </a:t>
            </a:r>
            <a:r>
              <a:rPr lang="en-US" sz="5333" dirty="0" err="1"/>
              <a:t>tcp</a:t>
            </a:r>
            <a:r>
              <a:rPr lang="en-US" sz="5333" dirty="0"/>
              <a:t> dump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>
                <a:solidFill>
                  <a:srgbClr val="FD9827"/>
                </a:solidFill>
              </a:rPr>
              <a:t>-</a:t>
            </a:r>
            <a:r>
              <a:rPr lang="en-US" sz="4267" dirty="0" err="1">
                <a:solidFill>
                  <a:srgbClr val="FD9827"/>
                </a:solidFill>
              </a:rPr>
              <a:t>vnni</a:t>
            </a:r>
            <a:r>
              <a:rPr lang="en-US" sz="4267" dirty="0">
                <a:solidFill>
                  <a:srgbClr val="FD9827"/>
                </a:solidFill>
              </a:rPr>
              <a:t> </a:t>
            </a:r>
            <a:r>
              <a:rPr lang="en-US" sz="4267" dirty="0"/>
              <a:t>or </a:t>
            </a:r>
            <a:r>
              <a:rPr lang="en-US" sz="4267" dirty="0">
                <a:solidFill>
                  <a:srgbClr val="FD9827"/>
                </a:solidFill>
              </a:rPr>
              <a:t>-</a:t>
            </a:r>
            <a:r>
              <a:rPr lang="en-US" sz="4267" dirty="0" err="1">
                <a:solidFill>
                  <a:srgbClr val="FD9827"/>
                </a:solidFill>
              </a:rPr>
              <a:t>vvnni</a:t>
            </a:r>
            <a:r>
              <a:rPr lang="en-US" sz="4267" dirty="0">
                <a:solidFill>
                  <a:srgbClr val="FD9827"/>
                </a:solidFill>
              </a:rPr>
              <a:t> </a:t>
            </a:r>
            <a:r>
              <a:rPr lang="en-US" sz="4267" dirty="0"/>
              <a:t>or </a:t>
            </a:r>
            <a:r>
              <a:rPr lang="en-US" sz="4267" dirty="0">
                <a:solidFill>
                  <a:srgbClr val="FD9827"/>
                </a:solidFill>
              </a:rPr>
              <a:t>-</a:t>
            </a:r>
            <a:r>
              <a:rPr lang="en-US" sz="4267" dirty="0" err="1">
                <a:solidFill>
                  <a:srgbClr val="FD9827"/>
                </a:solidFill>
              </a:rPr>
              <a:t>vvvnni</a:t>
            </a:r>
            <a:endParaRPr lang="en-US" sz="4267" dirty="0">
              <a:solidFill>
                <a:srgbClr val="FD9827"/>
              </a:solidFill>
            </a:endParaRP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1204500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1AB3D-8D1E-E44D-A03A-02F4CAE2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5 – the packet walk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2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578123" y="766213"/>
            <a:ext cx="20862779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128" y="766214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2798937" y="1828421"/>
            <a:ext cx="8502419" cy="9629728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35985" y="1876475"/>
            <a:ext cx="8505091" cy="9629728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98939" y="1828424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987" y="1876477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644767" y="4334541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63" y="3246470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4999452" y="435551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43337" y="3246471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A9B25D-FDAA-7547-82FC-7F41041A9D6F}"/>
              </a:ext>
            </a:extLst>
          </p:cNvPr>
          <p:cNvSpPr txBox="1"/>
          <p:nvPr/>
        </p:nvSpPr>
        <p:spPr>
          <a:xfrm>
            <a:off x="13248377" y="914347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Mirror Target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D01D387-FB13-DB47-94FF-09104CC7C2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92263" y="8034431"/>
            <a:ext cx="1090179" cy="109017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410EF4-01E6-964B-B932-A7A211E26F7A}"/>
              </a:ext>
            </a:extLst>
          </p:cNvPr>
          <p:cNvCxnSpPr>
            <a:cxnSpLocks/>
          </p:cNvCxnSpPr>
          <p:nvPr/>
        </p:nvCxnSpPr>
        <p:spPr>
          <a:xfrm flipH="1" flipV="1">
            <a:off x="4939380" y="325156"/>
            <a:ext cx="1567619" cy="2807245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3960F-20A0-C549-8CD0-68587120028A}"/>
              </a:ext>
            </a:extLst>
          </p:cNvPr>
          <p:cNvCxnSpPr/>
          <p:nvPr/>
        </p:nvCxnSpPr>
        <p:spPr>
          <a:xfrm flipH="1">
            <a:off x="7924802" y="3848101"/>
            <a:ext cx="81915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EA5EF8-914F-E04C-BFC0-2DF432BC544B}"/>
              </a:ext>
            </a:extLst>
          </p:cNvPr>
          <p:cNvCxnSpPr>
            <a:cxnSpLocks/>
          </p:cNvCxnSpPr>
          <p:nvPr/>
        </p:nvCxnSpPr>
        <p:spPr>
          <a:xfrm flipH="1" flipV="1">
            <a:off x="7924803" y="4531572"/>
            <a:ext cx="6377099" cy="347909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A9E8ED-6AC0-C740-B932-4676A6224277}"/>
              </a:ext>
            </a:extLst>
          </p:cNvPr>
          <p:cNvCxnSpPr>
            <a:cxnSpLocks/>
          </p:cNvCxnSpPr>
          <p:nvPr/>
        </p:nvCxnSpPr>
        <p:spPr>
          <a:xfrm flipH="1">
            <a:off x="16069875" y="8522973"/>
            <a:ext cx="2141317" cy="0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E8F770E-525A-B242-8103-553BC14497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50648" y="7952984"/>
            <a:ext cx="1253067" cy="125306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273C04E-3BCF-A348-9709-E19346CCC348}"/>
              </a:ext>
            </a:extLst>
          </p:cNvPr>
          <p:cNvSpPr txBox="1"/>
          <p:nvPr/>
        </p:nvSpPr>
        <p:spPr>
          <a:xfrm>
            <a:off x="17159441" y="9167488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SSM endpoints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C4C980-54B6-8C42-B2E6-E0111F7B36FD}"/>
              </a:ext>
            </a:extLst>
          </p:cNvPr>
          <p:cNvSpPr txBox="1"/>
          <p:nvPr/>
        </p:nvSpPr>
        <p:spPr>
          <a:xfrm>
            <a:off x="15815515" y="8450996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9079AC-88A2-6A41-B8BB-DC03B883D17A}"/>
              </a:ext>
            </a:extLst>
          </p:cNvPr>
          <p:cNvSpPr txBox="1"/>
          <p:nvPr/>
        </p:nvSpPr>
        <p:spPr>
          <a:xfrm rot="1734143">
            <a:off x="13202968" y="7880749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eth1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EF6B748-8A06-A84A-B448-2AE693636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322141"/>
              </p:ext>
            </p:extLst>
          </p:nvPr>
        </p:nvGraphicFramePr>
        <p:xfrm>
          <a:off x="17773899" y="3128688"/>
          <a:ext cx="4667003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427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962731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192.168.2.100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86E1935-5E05-1B48-B3A6-9F955080E7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53149" y="3246469"/>
          <a:ext cx="4667003" cy="13106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427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962731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r>
                        <a:rPr lang="en-US" sz="27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dirty="0"/>
                        <a:t>192.168.2.100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r>
                        <a:rPr lang="en-US" sz="2700" b="1" dirty="0" err="1"/>
                        <a:t>Dest</a:t>
                      </a:r>
                      <a:endParaRPr lang="en-US" sz="27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2002AF6-61E0-F34A-9DB3-FD86025A9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188995"/>
              </p:ext>
            </p:extLst>
          </p:nvPr>
        </p:nvGraphicFramePr>
        <p:xfrm>
          <a:off x="4353149" y="3246469"/>
          <a:ext cx="4667003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427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962731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192.168.2.100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D466A4A-22F6-DA44-9F4E-4B136758D3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8517" y="-2338328"/>
          <a:ext cx="4667003" cy="13106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427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962731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r>
                        <a:rPr lang="en-US" sz="27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r>
                        <a:rPr lang="en-US" sz="2700" b="1" dirty="0" err="1"/>
                        <a:t>Dest</a:t>
                      </a:r>
                      <a:endParaRPr lang="en-US" sz="27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dirty="0"/>
                        <a:t>192.168.2.100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CFD380D-BA72-7341-980F-C2CC275BD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353009"/>
              </p:ext>
            </p:extLst>
          </p:nvPr>
        </p:nvGraphicFramePr>
        <p:xfrm>
          <a:off x="4330315" y="4309019"/>
          <a:ext cx="4667003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427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962731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192.168.2.100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A962944-C1F5-3C4C-8CF5-1DD55CBB8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824379"/>
              </p:ext>
            </p:extLst>
          </p:nvPr>
        </p:nvGraphicFramePr>
        <p:xfrm>
          <a:off x="4420048" y="4335419"/>
          <a:ext cx="4667003" cy="1300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4272">
                  <a:extLst>
                    <a:ext uri="{9D8B030D-6E8A-4147-A177-3AD203B41FA5}">
                      <a16:colId xmlns:a16="http://schemas.microsoft.com/office/drawing/2014/main" val="574029102"/>
                    </a:ext>
                  </a:extLst>
                </a:gridCol>
                <a:gridCol w="2962731">
                  <a:extLst>
                    <a:ext uri="{9D8B030D-6E8A-4147-A177-3AD203B41FA5}">
                      <a16:colId xmlns:a16="http://schemas.microsoft.com/office/drawing/2014/main" val="3094359113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Source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Internet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942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/>
                        <a:t>Dest</a:t>
                      </a:r>
                      <a:endParaRPr lang="en-US" sz="2400" b="1" dirty="0"/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192.168.2.100</a:t>
                      </a:r>
                    </a:p>
                  </a:txBody>
                  <a:tcPr marL="243840" marR="243840" marT="121920" marB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1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6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35802E-6 L -0.54948 0.0111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83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5 -0.00339 L -0.16354 -0.41235 " pathEditMode="relative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5 -0.00339 L 0.28073 0.325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95" y="16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062 C 0.04844 0.00648 0.09913 0.01204 0.12118 0.09321 C 0.14323 0.17407 0.1217 0.40772 0.13038 0.48765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2.46914E-7 L 0.50955 0.0108 " pathEditMode="relative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1.60494E-6 L 0.33819 0.3895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19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988FA4-682E-CD41-A4B5-1602A09A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Lab 5 – the doing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34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6D078-9814-DD47-AF60-BCACBA3E3E27}"/>
              </a:ext>
            </a:extLst>
          </p:cNvPr>
          <p:cNvSpPr txBox="1"/>
          <p:nvPr/>
        </p:nvSpPr>
        <p:spPr>
          <a:xfrm>
            <a:off x="0" y="2673297"/>
            <a:ext cx="24384000" cy="780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a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traffic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mirror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</a:t>
            </a:r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algn="ctr"/>
            <a:r>
              <a:rPr lang="de-DE" sz="7467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NAT </a:t>
            </a:r>
            <a:r>
              <a:rPr lang="de-DE" sz="7467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</a:t>
            </a:r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 an http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request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algn="ctr"/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</a:t>
            </a:r>
            <a:r>
              <a:rPr lang="de-DE" sz="7467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de-DE" sz="7467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response</a:t>
            </a:r>
            <a:endParaRPr lang="de-DE" sz="7467" dirty="0">
              <a:solidFill>
                <a:srgbClr val="FD9827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de-DE" sz="7467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Hint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1: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curl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amazon.co.uk</a:t>
            </a:r>
            <a:r>
              <a:rPr lang="de-DE" sz="5333" dirty="0">
                <a:solidFill>
                  <a:srgbClr val="FD982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</a:t>
            </a:r>
            <a:r>
              <a:rPr lang="de-DE" sz="5333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web </a:t>
            </a:r>
            <a:r>
              <a:rPr lang="de-DE" sz="5333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</a:t>
            </a:r>
            <a:endParaRPr lang="de-DE" sz="5333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D10D0F-C454-3A48-A0D7-CC374442911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2548341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EE218C5-1B32-E64D-8643-B72714417130}"/>
              </a:ext>
            </a:extLst>
          </p:cNvPr>
          <p:cNvSpPr/>
          <p:nvPr/>
        </p:nvSpPr>
        <p:spPr>
          <a:xfrm>
            <a:off x="21718467" y="266565"/>
            <a:ext cx="2406731" cy="2406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3733" b="1" dirty="0"/>
              <a:t>5 min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DC4BE-9D8F-2F4E-958C-082EB18B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Discussion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1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AE50-8C90-2E45-9814-4B87C4DC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do – flow logs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Using flow logs to view metadata, rather than entire packets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Looking at analysis of flow logs for traffic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Storing packet capture on S3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Using Athena to identify top talkers, traffic flow etc.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4275392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761350" y="8540042"/>
            <a:ext cx="12729288" cy="3948654"/>
          </a:xfrm>
        </p:spPr>
        <p:txBody>
          <a:bodyPr/>
          <a:lstStyle/>
          <a:p>
            <a:r>
              <a:rPr lang="en-GB" dirty="0"/>
              <a:t>Perry Wald		German Gonzalez Zapata</a:t>
            </a:r>
          </a:p>
          <a:p>
            <a:r>
              <a:rPr lang="en-GB" dirty="0"/>
              <a:t>Specialist SA		SA</a:t>
            </a:r>
          </a:p>
          <a:p>
            <a:r>
              <a:rPr lang="en-GB" dirty="0" err="1"/>
              <a:t>perrwald</a:t>
            </a:r>
            <a:r>
              <a:rPr lang="en-GB" dirty="0"/>
              <a:t>@		</a:t>
            </a:r>
            <a:r>
              <a:rPr lang="en-GB" dirty="0" err="1"/>
              <a:t>gzapata</a:t>
            </a:r>
            <a:r>
              <a:rPr lang="en-GB" dirty="0"/>
              <a:t>@</a:t>
            </a:r>
          </a:p>
          <a:p>
            <a:endParaRPr lang="en-GB" dirty="0"/>
          </a:p>
          <a:p>
            <a:r>
              <a:rPr lang="en-GB" dirty="0"/>
              <a:t>Direct feedback welcome too!!!!!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4B32B9-90E3-4020-920E-0B71AFB8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you!</a:t>
            </a:r>
            <a:br>
              <a:rPr lang="en-CA" dirty="0"/>
            </a:br>
            <a:r>
              <a:rPr lang="en-CA" sz="4800" dirty="0"/>
              <a:t>Please give us your feedback by completing the session survey in the mobile app.</a:t>
            </a:r>
            <a:endParaRPr lang="en-C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FBA1A3-B928-0E49-85C5-E66696CA19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653659" y="588647"/>
            <a:ext cx="4077712" cy="5667777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662" y="588647"/>
            <a:ext cx="440267" cy="55513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32590" y="3700100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1332590" y="1143777"/>
            <a:ext cx="2725013" cy="1856099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592" y="3700103"/>
            <a:ext cx="365760" cy="36576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592" y="1143780"/>
            <a:ext cx="365760" cy="36576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7562459" y="730452"/>
            <a:ext cx="4077712" cy="254982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61" y="730452"/>
            <a:ext cx="440267" cy="55513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8241392" y="1143777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1392" y="1143780"/>
            <a:ext cx="365760" cy="36576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2825110" y="2337868"/>
            <a:ext cx="13423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41208" y="1793833"/>
            <a:ext cx="510147" cy="510147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000683" y="2347303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627" y="1792780"/>
            <a:ext cx="545091" cy="545091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8607152" y="2357562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93" y="1803039"/>
            <a:ext cx="545091" cy="54509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4965208" y="4241994"/>
            <a:ext cx="2363413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6209859" y="2071826"/>
            <a:ext cx="2031533" cy="1628275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4057603" y="3700100"/>
            <a:ext cx="2152259" cy="92805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7562459" y="3828668"/>
            <a:ext cx="4077712" cy="2682750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61" y="3828668"/>
            <a:ext cx="440267" cy="5551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8241389" y="4241994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1389" y="4241996"/>
            <a:ext cx="365760" cy="3657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8607149" y="5455778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93" y="4901255"/>
            <a:ext cx="545091" cy="54509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205344" y="3693599"/>
            <a:ext cx="2036045" cy="1476445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8211" y="3271396"/>
            <a:ext cx="857411" cy="8574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8" y="449180"/>
            <a:ext cx="1051" cy="60622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5" y="6511418"/>
            <a:ext cx="64820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473222" y="449180"/>
            <a:ext cx="114450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11869320" y="449180"/>
            <a:ext cx="3" cy="30311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6824947" y="3480298"/>
            <a:ext cx="3" cy="3031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6848928" y="3512383"/>
            <a:ext cx="50211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7328621" y="3693599"/>
            <a:ext cx="458961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7328621" y="6720210"/>
            <a:ext cx="458961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7328621" y="3693599"/>
            <a:ext cx="0" cy="302661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11943400" y="3693599"/>
            <a:ext cx="0" cy="302661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399" y="435173"/>
            <a:ext cx="5068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405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  <a:endParaRPr lang="en-US" sz="8000" dirty="0">
              <a:solidFill>
                <a:srgbClr val="A2A2A2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5008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9192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7" grpId="0" animBg="1"/>
      <p:bldP spid="69" grpId="0" animBg="1"/>
      <p:bldP spid="75" grpId="0"/>
      <p:bldP spid="77" grpId="0"/>
      <p:bldP spid="105" grpId="0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D30D1D-60E0-0A40-8C48-86C838E3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</a:t>
            </a:r>
          </a:p>
        </p:txBody>
      </p:sp>
    </p:spTree>
    <p:extLst>
      <p:ext uri="{BB962C8B-B14F-4D97-AF65-F5344CB8AC3E}">
        <p14:creationId xmlns:p14="http://schemas.microsoft.com/office/powerpoint/2010/main" val="370872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50D2-C357-E54C-A9E4-99A862E8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104" y="306498"/>
            <a:ext cx="22841127" cy="1455309"/>
          </a:xfrm>
        </p:spPr>
        <p:txBody>
          <a:bodyPr/>
          <a:lstStyle/>
          <a:p>
            <a:r>
              <a:rPr lang="en-US" dirty="0"/>
              <a:t>Getting set up to start with – </a:t>
            </a:r>
            <a:r>
              <a:rPr lang="en-US" dirty="0" err="1"/>
              <a:t>cloudformation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DAEF4-41DD-0B47-A28F-0B6C9A2A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You will need two accounts. One will be the main account, and the other will be for resource sharing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In the main account, you will need to run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the ‘main’ </a:t>
            </a:r>
            <a:r>
              <a:rPr lang="en-US" sz="4267" dirty="0" err="1"/>
              <a:t>cloudformation</a:t>
            </a:r>
            <a:r>
              <a:rPr lang="en-US" sz="4267" dirty="0"/>
              <a:t> template in eu-west-1, and 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the ‘second region’ template in us-east-1</a:t>
            </a:r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endParaRPr lang="en-US" sz="5333" dirty="0"/>
          </a:p>
          <a:p>
            <a:pPr marL="91441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5333" dirty="0"/>
              <a:t>In the second account, you will need to run</a:t>
            </a:r>
          </a:p>
          <a:p>
            <a:pPr marL="2895636" lvl="1" indent="-914411">
              <a:buClr>
                <a:srgbClr val="9364E7"/>
              </a:buClr>
              <a:buFont typeface="Arial" panose="020B0604020202020204" pitchFamily="34" charset="0"/>
              <a:buChar char="•"/>
            </a:pPr>
            <a:r>
              <a:rPr lang="en-US" sz="4267" dirty="0"/>
              <a:t>the ‘second account’ template in eu-west-1</a:t>
            </a:r>
          </a:p>
        </p:txBody>
      </p:sp>
    </p:spTree>
    <p:extLst>
      <p:ext uri="{BB962C8B-B14F-4D97-AF65-F5344CB8AC3E}">
        <p14:creationId xmlns:p14="http://schemas.microsoft.com/office/powerpoint/2010/main" val="21131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KO 2020 Template DARK">
  <a:themeElements>
    <a:clrScheme name="TKO 2020 Template">
      <a:dk1>
        <a:srgbClr val="232F3E"/>
      </a:dk1>
      <a:lt1>
        <a:srgbClr val="FFFFFF"/>
      </a:lt1>
      <a:dk2>
        <a:srgbClr val="535353"/>
      </a:dk2>
      <a:lt2>
        <a:srgbClr val="A7A7A7"/>
      </a:lt2>
      <a:accent1>
        <a:srgbClr val="A166FF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2020 Amazon AWS Template">
      <a:majorFont>
        <a:latin typeface="Amazon Ember Light"/>
        <a:ea typeface="Helvetica"/>
        <a:cs typeface="Helvetica"/>
      </a:majorFont>
      <a:minorFont>
        <a:latin typeface="Amazon Ember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-05853_AWS_SKO_Event_Template_Dark">
  <a:themeElements>
    <a:clrScheme name="4-05853_AWS_SKO_Event_Template_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900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4-05853_AWS_SKO_Event_Template_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2835</Words>
  <Application>Microsoft Macintosh PowerPoint</Application>
  <PresentationFormat>Custom</PresentationFormat>
  <Paragraphs>772</Paragraphs>
  <Slides>68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Amazon Ember Regular</vt:lpstr>
      <vt:lpstr>Helvetica</vt:lpstr>
      <vt:lpstr>Amazon Ember</vt:lpstr>
      <vt:lpstr>Amazon Ember Mono</vt:lpstr>
      <vt:lpstr>Amazon Ember Light</vt:lpstr>
      <vt:lpstr>TKO 2020 Template DARK</vt:lpstr>
      <vt:lpstr>PowerPoint Presentation</vt:lpstr>
      <vt:lpstr>Networking Gym</vt:lpstr>
      <vt:lpstr>What do you need?</vt:lpstr>
      <vt:lpstr>What will we cover?</vt:lpstr>
      <vt:lpstr>What must I know to avoid hiccups?</vt:lpstr>
      <vt:lpstr>PowerPoint Presentation</vt:lpstr>
      <vt:lpstr>PowerPoint Presentation</vt:lpstr>
      <vt:lpstr>Getting Set Up</vt:lpstr>
      <vt:lpstr>Getting set up to start with – cloudformation</vt:lpstr>
      <vt:lpstr>Session manager – connecting to instances</vt:lpstr>
      <vt:lpstr>Basic IP addressing – what CIDR ranges to use</vt:lpstr>
      <vt:lpstr>Lab 1 – Preparing the environment</vt:lpstr>
      <vt:lpstr>Lab 1 – Testing the environment – before TGW</vt:lpstr>
      <vt:lpstr>Lab 1</vt:lpstr>
      <vt:lpstr>Lab 1 – the talking bit</vt:lpstr>
      <vt:lpstr>PowerPoint Presentation</vt:lpstr>
      <vt:lpstr>Lab 1 – What we will cover [1]</vt:lpstr>
      <vt:lpstr>Lab 1 – What we will cover [2]</vt:lpstr>
      <vt:lpstr>Going for a packet walk</vt:lpstr>
      <vt:lpstr>PowerPoint Presentation</vt:lpstr>
      <vt:lpstr>Lab 1 – the doing bit</vt:lpstr>
      <vt:lpstr>PowerPoint Presentation</vt:lpstr>
      <vt:lpstr>Discussion </vt:lpstr>
      <vt:lpstr>Lab 2 – Preparing the environment</vt:lpstr>
      <vt:lpstr>Lab 2 – Testing the environment – before TGW</vt:lpstr>
      <vt:lpstr>Lab 2</vt:lpstr>
      <vt:lpstr>Lab 2 – the talking bit</vt:lpstr>
      <vt:lpstr>PowerPoint Presentation</vt:lpstr>
      <vt:lpstr>Lab 2 – What we will cover</vt:lpstr>
      <vt:lpstr>Lab 2 – the packet walk</vt:lpstr>
      <vt:lpstr>PowerPoint Presentation</vt:lpstr>
      <vt:lpstr>Lab 2 – the doing bit</vt:lpstr>
      <vt:lpstr>PowerPoint Presentation</vt:lpstr>
      <vt:lpstr>Discussion </vt:lpstr>
      <vt:lpstr>Lab 3</vt:lpstr>
      <vt:lpstr>Lab 3 – the talking bit</vt:lpstr>
      <vt:lpstr>PowerPoint Presentation</vt:lpstr>
      <vt:lpstr>Lab 3 – What we will cover [1]</vt:lpstr>
      <vt:lpstr>Lab 3 – What we will cover [2]</vt:lpstr>
      <vt:lpstr>Lab 3 – the packet walk</vt:lpstr>
      <vt:lpstr>PowerPoint Presentation</vt:lpstr>
      <vt:lpstr>Lab 3 – the doing bit</vt:lpstr>
      <vt:lpstr>PowerPoint Presentation</vt:lpstr>
      <vt:lpstr>Discussion </vt:lpstr>
      <vt:lpstr>Lab 4 – Preparing the environment [1]</vt:lpstr>
      <vt:lpstr>Lab 4 – Preparing the environment [2]</vt:lpstr>
      <vt:lpstr>Lab 4 – Testing the environment – before TGW</vt:lpstr>
      <vt:lpstr>Lab 4</vt:lpstr>
      <vt:lpstr>Lab 4 – the talking bit</vt:lpstr>
      <vt:lpstr>PowerPoint Presentation</vt:lpstr>
      <vt:lpstr>Lab 4 – What we will cover</vt:lpstr>
      <vt:lpstr>Lab 4 – the packet walk</vt:lpstr>
      <vt:lpstr>PowerPoint Presentation</vt:lpstr>
      <vt:lpstr>Lab 4 – the doing bit</vt:lpstr>
      <vt:lpstr>PowerPoint Presentation</vt:lpstr>
      <vt:lpstr>Discussion </vt:lpstr>
      <vt:lpstr>Lab 5</vt:lpstr>
      <vt:lpstr>Lab 5 – the talking bit</vt:lpstr>
      <vt:lpstr>PowerPoint Presentation</vt:lpstr>
      <vt:lpstr>Lab 5 – What we will cover</vt:lpstr>
      <vt:lpstr>Lab 5 – Linux commands you will need</vt:lpstr>
      <vt:lpstr>Lab 5 – the packet walk</vt:lpstr>
      <vt:lpstr>PowerPoint Presentation</vt:lpstr>
      <vt:lpstr>Lab 5 – the doing bit</vt:lpstr>
      <vt:lpstr>PowerPoint Presentation</vt:lpstr>
      <vt:lpstr>Discussion </vt:lpstr>
      <vt:lpstr>Other things to do – flow logs</vt:lpstr>
      <vt:lpstr>Thank you! Please give us your feedback by completing the session survey in the mobile app.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TKO 2020 Template DARK</dc:title>
  <dc:subject/>
  <dc:creator/>
  <cp:keywords/>
  <dc:description/>
  <cp:lastModifiedBy/>
  <cp:revision>1</cp:revision>
  <dcterms:modified xsi:type="dcterms:W3CDTF">2020-01-27T14:05:00Z</dcterms:modified>
  <cp:category/>
</cp:coreProperties>
</file>